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Montserrat SemiBold"/>
      <p:regular r:id="rId32"/>
      <p:bold r:id="rId33"/>
      <p:italic r:id="rId34"/>
      <p:boldItalic r:id="rId35"/>
    </p:embeddedFont>
    <p:embeddedFont>
      <p:font typeface="Montserrat"/>
      <p:regular r:id="rId36"/>
      <p:bold r:id="rId37"/>
      <p:italic r:id="rId38"/>
      <p:boldItalic r:id="rId39"/>
    </p:embeddedFont>
    <p:embeddedFont>
      <p:font typeface="Montserrat Medium"/>
      <p:regular r:id="rId40"/>
      <p:bold r:id="rId41"/>
      <p:italic r:id="rId42"/>
      <p:boldItalic r:id="rId43"/>
    </p:embeddedFont>
    <p:embeddedFont>
      <p:font typeface="Kalam"/>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637813-0317-4442-B35C-DEACDFF0F41C}">
  <a:tblStyle styleId="{B5637813-0317-4442-B35C-DEACDFF0F41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regular.fntdata"/><Relationship Id="rId20" Type="http://schemas.openxmlformats.org/officeDocument/2006/relationships/slide" Target="slides/slide14.xml"/><Relationship Id="rId42" Type="http://schemas.openxmlformats.org/officeDocument/2006/relationships/font" Target="fonts/MontserratMedium-italic.fntdata"/><Relationship Id="rId41" Type="http://schemas.openxmlformats.org/officeDocument/2006/relationships/font" Target="fonts/MontserratMedium-bold.fntdata"/><Relationship Id="rId22" Type="http://schemas.openxmlformats.org/officeDocument/2006/relationships/slide" Target="slides/slide16.xml"/><Relationship Id="rId44" Type="http://schemas.openxmlformats.org/officeDocument/2006/relationships/font" Target="fonts/Kalam-regular.fntdata"/><Relationship Id="rId21" Type="http://schemas.openxmlformats.org/officeDocument/2006/relationships/slide" Target="slides/slide15.xml"/><Relationship Id="rId43" Type="http://schemas.openxmlformats.org/officeDocument/2006/relationships/font" Target="fonts/MontserratMedium-boldItalic.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Kala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ontserratSemiBold-bold.fntdata"/><Relationship Id="rId10" Type="http://schemas.openxmlformats.org/officeDocument/2006/relationships/slide" Target="slides/slide4.xml"/><Relationship Id="rId32" Type="http://schemas.openxmlformats.org/officeDocument/2006/relationships/font" Target="fonts/MontserratSemiBold-regular.fntdata"/><Relationship Id="rId13" Type="http://schemas.openxmlformats.org/officeDocument/2006/relationships/slide" Target="slides/slide7.xml"/><Relationship Id="rId35" Type="http://schemas.openxmlformats.org/officeDocument/2006/relationships/font" Target="fonts/MontserratSemiBold-boldItalic.fntdata"/><Relationship Id="rId12" Type="http://schemas.openxmlformats.org/officeDocument/2006/relationships/slide" Target="slides/slide6.xml"/><Relationship Id="rId34" Type="http://schemas.openxmlformats.org/officeDocument/2006/relationships/font" Target="fonts/MontserratSemiBold-italic.fntdata"/><Relationship Id="rId15" Type="http://schemas.openxmlformats.org/officeDocument/2006/relationships/slide" Target="slides/slide9.xml"/><Relationship Id="rId37" Type="http://schemas.openxmlformats.org/officeDocument/2006/relationships/font" Target="fonts/Montserrat-bold.fntdata"/><Relationship Id="rId14" Type="http://schemas.openxmlformats.org/officeDocument/2006/relationships/slide" Target="slides/slide8.xml"/><Relationship Id="rId36" Type="http://schemas.openxmlformats.org/officeDocument/2006/relationships/font" Target="fonts/Montserrat-regular.fntdata"/><Relationship Id="rId17" Type="http://schemas.openxmlformats.org/officeDocument/2006/relationships/slide" Target="slides/slide11.xml"/><Relationship Id="rId39" Type="http://schemas.openxmlformats.org/officeDocument/2006/relationships/font" Target="fonts/Montserrat-boldItalic.fntdata"/><Relationship Id="rId16" Type="http://schemas.openxmlformats.org/officeDocument/2006/relationships/slide" Target="slides/slide10.xml"/><Relationship Id="rId38" Type="http://schemas.openxmlformats.org/officeDocument/2006/relationships/font" Target="fonts/Montserra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https://www.linkedin.com/posts/gabrielfriedlander_lets-play-if-you-figured-it-out-comment-activity-6853476793853239296-j2aI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 name="Shape 13"/>
        <p:cNvGrpSpPr/>
        <p:nvPr/>
      </p:nvGrpSpPr>
      <p:grpSpPr>
        <a:xfrm>
          <a:off x="0" y="0"/>
          <a:ext cx="0" cy="0"/>
          <a:chOff x="0" y="0"/>
          <a:chExt cx="0" cy="0"/>
        </a:xfrm>
      </p:grpSpPr>
      <p:sp>
        <p:nvSpPr>
          <p:cNvPr id="14" name="Google Shape;14;p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2" name="Google Shape;2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hyperlink" Target="https://www.wizer-training.com/" TargetMode="External"/><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0.jpg"/><Relationship Id="rId5" Type="http://schemas.openxmlformats.org/officeDocument/2006/relationships/image" Target="../media/image13.png"/><Relationship Id="rId6" Type="http://schemas.openxmlformats.org/officeDocument/2006/relationships/image" Target="../media/image26.png"/><Relationship Id="rId7"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6.jp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8.jpg"/><Relationship Id="rId4" Type="http://schemas.openxmlformats.org/officeDocument/2006/relationships/image" Target="../media/image18.png"/><Relationship Id="rId5"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40.pn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8.jp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26.png"/><Relationship Id="rId5"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37.jpg"/><Relationship Id="rId5"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jpg"/><Relationship Id="rId4" Type="http://schemas.openxmlformats.org/officeDocument/2006/relationships/image" Target="../media/image26.png"/><Relationship Id="rId5"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hyperlink" Target="https://youtube.com/playlist?list=PLVjgTatmNvbwwbBkTXyFM0YcKYH-9t4gF&amp;si=Ig8KnMYc_Vnf5WJC" TargetMode="External"/><Relationship Id="rId6" Type="http://schemas.openxmlformats.org/officeDocument/2006/relationships/hyperlink" Target="https://learnsecurity.amazon.com/en/training/story.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hyperlink" Target="https://bit.ly/account-team-suppor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30.png"/><Relationship Id="rId6" Type="http://schemas.openxmlformats.org/officeDocument/2006/relationships/image" Target="../media/image17.png"/><Relationship Id="rId7"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0" y="0"/>
            <a:ext cx="9144000" cy="5143500"/>
          </a:xfrm>
          <a:prstGeom prst="rect">
            <a:avLst/>
          </a:prstGeom>
          <a:solidFill>
            <a:srgbClr val="05A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3"/>
          <p:cNvSpPr/>
          <p:nvPr/>
        </p:nvSpPr>
        <p:spPr>
          <a:xfrm>
            <a:off x="50" y="710500"/>
            <a:ext cx="9144000" cy="2313600"/>
          </a:xfrm>
          <a:prstGeom prst="rect">
            <a:avLst/>
          </a:prstGeom>
          <a:solidFill>
            <a:srgbClr val="2D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3"/>
          <p:cNvSpPr txBox="1"/>
          <p:nvPr>
            <p:ph type="ctrTitle"/>
          </p:nvPr>
        </p:nvSpPr>
        <p:spPr>
          <a:xfrm>
            <a:off x="175" y="710500"/>
            <a:ext cx="9144000" cy="231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90"/>
              <a:buNone/>
            </a:pPr>
            <a:r>
              <a:rPr b="1" lang="en" sz="6000">
                <a:solidFill>
                  <a:schemeClr val="lt1"/>
                </a:solidFill>
                <a:latin typeface="Kalam"/>
                <a:ea typeface="Kalam"/>
                <a:cs typeface="Kalam"/>
                <a:sym typeface="Kalam"/>
              </a:rPr>
              <a:t>Security Awareness Training</a:t>
            </a:r>
            <a:endParaRPr b="1" sz="6000">
              <a:solidFill>
                <a:schemeClr val="lt1"/>
              </a:solidFill>
              <a:latin typeface="Kalam"/>
              <a:ea typeface="Kalam"/>
              <a:cs typeface="Kalam"/>
              <a:sym typeface="Kalam"/>
            </a:endParaRPr>
          </a:p>
        </p:txBody>
      </p:sp>
      <p:pic>
        <p:nvPicPr>
          <p:cNvPr id="57" name="Google Shape;57;p13"/>
          <p:cNvPicPr preferRelativeResize="0"/>
          <p:nvPr/>
        </p:nvPicPr>
        <p:blipFill rotWithShape="1">
          <a:blip r:embed="rId3">
            <a:alphaModFix/>
          </a:blip>
          <a:srcRect b="0" l="0" r="0" t="0"/>
          <a:stretch/>
        </p:blipFill>
        <p:spPr>
          <a:xfrm>
            <a:off x="1675935" y="822700"/>
            <a:ext cx="876100" cy="953498"/>
          </a:xfrm>
          <a:prstGeom prst="rect">
            <a:avLst/>
          </a:prstGeom>
          <a:noFill/>
          <a:ln>
            <a:noFill/>
          </a:ln>
        </p:spPr>
      </p:pic>
      <p:pic>
        <p:nvPicPr>
          <p:cNvPr id="58" name="Google Shape;58;p13"/>
          <p:cNvPicPr preferRelativeResize="0"/>
          <p:nvPr/>
        </p:nvPicPr>
        <p:blipFill rotWithShape="1">
          <a:blip r:embed="rId3">
            <a:alphaModFix/>
          </a:blip>
          <a:srcRect b="0" l="0" r="0" t="0"/>
          <a:stretch/>
        </p:blipFill>
        <p:spPr>
          <a:xfrm>
            <a:off x="6113060" y="1647325"/>
            <a:ext cx="876100" cy="953498"/>
          </a:xfrm>
          <a:prstGeom prst="rect">
            <a:avLst/>
          </a:prstGeom>
          <a:noFill/>
          <a:ln>
            <a:noFill/>
          </a:ln>
        </p:spPr>
      </p:pic>
      <p:sp>
        <p:nvSpPr>
          <p:cNvPr id="59" name="Google Shape;59;p13"/>
          <p:cNvSpPr txBox="1"/>
          <p:nvPr/>
        </p:nvSpPr>
        <p:spPr>
          <a:xfrm>
            <a:off x="2453457" y="4692908"/>
            <a:ext cx="4237085"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sng" cap="none" strike="noStrike">
                <a:solidFill>
                  <a:schemeClr val="lt1"/>
                </a:solidFill>
                <a:latin typeface="Montserrat Medium"/>
                <a:ea typeface="Montserrat Medium"/>
                <a:cs typeface="Montserrat Medium"/>
                <a:sym typeface="Montserrat Medium"/>
                <a:hlinkClick r:id="rId4">
                  <a:extLst>
                    <a:ext uri="{A12FA001-AC4F-418D-AE19-62706E023703}">
                      <ahyp:hlinkClr val="tx"/>
                    </a:ext>
                  </a:extLst>
                </a:hlinkClick>
              </a:rPr>
              <a:t>wizer-training.com</a:t>
            </a:r>
            <a:endParaRPr b="0" i="0" sz="1200" u="sng" cap="none" strike="noStrike">
              <a:solidFill>
                <a:schemeClr val="lt1"/>
              </a:solidFill>
              <a:latin typeface="Montserrat Medium"/>
              <a:ea typeface="Montserrat Medium"/>
              <a:cs typeface="Montserrat Medium"/>
              <a:sym typeface="Montserrat Medium"/>
            </a:endParaRPr>
          </a:p>
        </p:txBody>
      </p:sp>
      <p:pic>
        <p:nvPicPr>
          <p:cNvPr id="60" name="Google Shape;60;p13"/>
          <p:cNvPicPr preferRelativeResize="0"/>
          <p:nvPr/>
        </p:nvPicPr>
        <p:blipFill rotWithShape="1">
          <a:blip r:embed="rId5">
            <a:alphaModFix/>
          </a:blip>
          <a:srcRect b="0" l="0" r="0" t="0"/>
          <a:stretch/>
        </p:blipFill>
        <p:spPr>
          <a:xfrm>
            <a:off x="4237574" y="4411591"/>
            <a:ext cx="668850" cy="200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p:nvPr/>
        </p:nvSpPr>
        <p:spPr>
          <a:xfrm>
            <a:off x="50" y="0"/>
            <a:ext cx="9144000" cy="5143500"/>
          </a:xfrm>
          <a:prstGeom prst="rect">
            <a:avLst/>
          </a:prstGeom>
          <a:solidFill>
            <a:srgbClr val="2D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FFFFFF"/>
              </a:solidFill>
              <a:latin typeface="Arial"/>
              <a:ea typeface="Arial"/>
              <a:cs typeface="Arial"/>
              <a:sym typeface="Arial"/>
            </a:endParaRPr>
          </a:p>
        </p:txBody>
      </p:sp>
      <p:sp>
        <p:nvSpPr>
          <p:cNvPr id="163" name="Google Shape;163;p22"/>
          <p:cNvSpPr txBox="1"/>
          <p:nvPr>
            <p:ph idx="1" type="body"/>
          </p:nvPr>
        </p:nvSpPr>
        <p:spPr>
          <a:xfrm>
            <a:off x="25" y="359550"/>
            <a:ext cx="9144000" cy="838200"/>
          </a:xfrm>
          <a:prstGeom prst="rect">
            <a:avLst/>
          </a:prstGeom>
          <a:noFill/>
          <a:ln>
            <a:noFill/>
          </a:ln>
        </p:spPr>
        <p:txBody>
          <a:bodyPr anchorCtr="0" anchor="ctr" bIns="91425" lIns="91425" spcFirstLastPara="1" rIns="91425" wrap="square" tIns="91425">
            <a:normAutofit fontScale="25000" lnSpcReduction="20000"/>
          </a:bodyPr>
          <a:lstStyle/>
          <a:p>
            <a:pPr indent="0" lvl="0" marL="0" marR="0" rtl="0" algn="ctr">
              <a:lnSpc>
                <a:spcPct val="115000"/>
              </a:lnSpc>
              <a:spcBef>
                <a:spcPts val="1800"/>
              </a:spcBef>
              <a:spcAft>
                <a:spcPts val="400"/>
              </a:spcAft>
              <a:buSzPct val="45000"/>
              <a:buNone/>
            </a:pPr>
            <a:r>
              <a:rPr b="1" lang="en" sz="16000">
                <a:solidFill>
                  <a:srgbClr val="FFFFFF"/>
                </a:solidFill>
                <a:latin typeface="Montserrat"/>
                <a:ea typeface="Montserrat"/>
                <a:cs typeface="Montserrat"/>
                <a:sym typeface="Montserrat"/>
              </a:rPr>
              <a:t>Social Media Scams</a:t>
            </a:r>
            <a:endParaRPr b="1" sz="11000">
              <a:solidFill>
                <a:srgbClr val="FFFFFF"/>
              </a:solidFill>
              <a:latin typeface="Montserrat"/>
              <a:ea typeface="Montserrat"/>
              <a:cs typeface="Montserrat"/>
              <a:sym typeface="Montserrat"/>
            </a:endParaRPr>
          </a:p>
        </p:txBody>
      </p:sp>
      <p:pic>
        <p:nvPicPr>
          <p:cNvPr id="164" name="Google Shape;164;p22"/>
          <p:cNvPicPr preferRelativeResize="0"/>
          <p:nvPr/>
        </p:nvPicPr>
        <p:blipFill rotWithShape="1">
          <a:blip r:embed="rId3">
            <a:alphaModFix/>
          </a:blip>
          <a:srcRect b="0" l="0" r="0" t="0"/>
          <a:stretch/>
        </p:blipFill>
        <p:spPr>
          <a:xfrm>
            <a:off x="7774050" y="4827621"/>
            <a:ext cx="1217607" cy="163475"/>
          </a:xfrm>
          <a:prstGeom prst="rect">
            <a:avLst/>
          </a:prstGeom>
          <a:noFill/>
          <a:ln>
            <a:noFill/>
          </a:ln>
        </p:spPr>
      </p:pic>
      <p:pic>
        <p:nvPicPr>
          <p:cNvPr id="165" name="Google Shape;165;p22"/>
          <p:cNvPicPr preferRelativeResize="0"/>
          <p:nvPr/>
        </p:nvPicPr>
        <p:blipFill rotWithShape="1">
          <a:blip r:embed="rId3">
            <a:alphaModFix/>
          </a:blip>
          <a:srcRect b="0" l="0" r="0" t="0"/>
          <a:stretch/>
        </p:blipFill>
        <p:spPr>
          <a:xfrm>
            <a:off x="152450" y="152396"/>
            <a:ext cx="1217607" cy="163475"/>
          </a:xfrm>
          <a:prstGeom prst="rect">
            <a:avLst/>
          </a:prstGeom>
          <a:noFill/>
          <a:ln>
            <a:noFill/>
          </a:ln>
        </p:spPr>
      </p:pic>
      <p:sp>
        <p:nvSpPr>
          <p:cNvPr id="166" name="Google Shape;166;p22"/>
          <p:cNvSpPr txBox="1"/>
          <p:nvPr>
            <p:ph idx="1" type="body"/>
          </p:nvPr>
        </p:nvSpPr>
        <p:spPr>
          <a:xfrm>
            <a:off x="347800" y="1333500"/>
            <a:ext cx="2490600" cy="3338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SzPts val="1800"/>
              <a:buNone/>
            </a:pPr>
            <a:r>
              <a:rPr lang="en" sz="1600">
                <a:solidFill>
                  <a:srgbClr val="FFFFFF"/>
                </a:solidFill>
                <a:latin typeface="Montserrat"/>
                <a:ea typeface="Montserrat"/>
                <a:cs typeface="Montserrat"/>
                <a:sym typeface="Montserrat"/>
              </a:rPr>
              <a:t>Social media is full</a:t>
            </a:r>
            <a:endParaRPr sz="1600">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SzPts val="1800"/>
              <a:buNone/>
            </a:pPr>
            <a:r>
              <a:rPr lang="en" sz="1600">
                <a:solidFill>
                  <a:srgbClr val="FFFFFF"/>
                </a:solidFill>
                <a:latin typeface="Montserrat"/>
                <a:ea typeface="Montserrat"/>
                <a:cs typeface="Montserrat"/>
                <a:sym typeface="Montserrat"/>
              </a:rPr>
              <a:t>of fake accounts.</a:t>
            </a:r>
            <a:endParaRPr sz="1600">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SzPts val="1800"/>
              <a:buNone/>
            </a:pPr>
            <a:r>
              <a:rPr lang="en" sz="1600">
                <a:solidFill>
                  <a:srgbClr val="FFFFFF"/>
                </a:solidFill>
                <a:latin typeface="Montserrat"/>
                <a:ea typeface="Montserrat"/>
                <a:cs typeface="Montserrat"/>
                <a:sym typeface="Montserrat"/>
              </a:rPr>
              <a:t>It could also be a fake account with the same name and photo as one of your real friends that will later try to scam you.</a:t>
            </a:r>
            <a:endParaRPr sz="1600">
              <a:solidFill>
                <a:srgbClr val="FFFFFF"/>
              </a:solidFill>
              <a:latin typeface="Montserrat"/>
              <a:ea typeface="Montserrat"/>
              <a:cs typeface="Montserrat"/>
              <a:sym typeface="Montserrat"/>
            </a:endParaRPr>
          </a:p>
        </p:txBody>
      </p:sp>
      <p:pic>
        <p:nvPicPr>
          <p:cNvPr id="167" name="Google Shape;167;p22"/>
          <p:cNvPicPr preferRelativeResize="0"/>
          <p:nvPr/>
        </p:nvPicPr>
        <p:blipFill rotWithShape="1">
          <a:blip r:embed="rId4">
            <a:alphaModFix/>
          </a:blip>
          <a:srcRect b="0" l="0" r="0" t="0"/>
          <a:stretch/>
        </p:blipFill>
        <p:spPr>
          <a:xfrm>
            <a:off x="3016175" y="1281439"/>
            <a:ext cx="5863680" cy="33384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p:nvPr/>
        </p:nvSpPr>
        <p:spPr>
          <a:xfrm>
            <a:off x="50" y="0"/>
            <a:ext cx="9144000" cy="5143500"/>
          </a:xfrm>
          <a:prstGeom prst="rect">
            <a:avLst/>
          </a:prstGeom>
          <a:solidFill>
            <a:srgbClr val="2D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FFFFFF"/>
              </a:solidFill>
              <a:latin typeface="Arial"/>
              <a:ea typeface="Arial"/>
              <a:cs typeface="Arial"/>
              <a:sym typeface="Arial"/>
            </a:endParaRPr>
          </a:p>
        </p:txBody>
      </p:sp>
      <p:sp>
        <p:nvSpPr>
          <p:cNvPr id="173" name="Google Shape;173;p23"/>
          <p:cNvSpPr txBox="1"/>
          <p:nvPr>
            <p:ph idx="1" type="body"/>
          </p:nvPr>
        </p:nvSpPr>
        <p:spPr>
          <a:xfrm>
            <a:off x="458175" y="466625"/>
            <a:ext cx="3670800" cy="1285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800"/>
              </a:spcBef>
              <a:spcAft>
                <a:spcPts val="400"/>
              </a:spcAft>
              <a:buSzPts val="1800"/>
              <a:buNone/>
            </a:pPr>
            <a:r>
              <a:rPr b="1" lang="en" sz="4000">
                <a:solidFill>
                  <a:srgbClr val="FFFFFF"/>
                </a:solidFill>
                <a:latin typeface="Montserrat"/>
                <a:ea typeface="Montserrat"/>
                <a:cs typeface="Montserrat"/>
                <a:sym typeface="Montserrat"/>
              </a:rPr>
              <a:t>QR Code Scams</a:t>
            </a:r>
            <a:endParaRPr b="1" sz="4000">
              <a:solidFill>
                <a:srgbClr val="FFFFFF"/>
              </a:solidFill>
              <a:latin typeface="Montserrat"/>
              <a:ea typeface="Montserrat"/>
              <a:cs typeface="Montserrat"/>
              <a:sym typeface="Montserrat"/>
            </a:endParaRPr>
          </a:p>
        </p:txBody>
      </p:sp>
      <p:pic>
        <p:nvPicPr>
          <p:cNvPr id="174" name="Google Shape;174;p23"/>
          <p:cNvPicPr preferRelativeResize="0"/>
          <p:nvPr/>
        </p:nvPicPr>
        <p:blipFill rotWithShape="1">
          <a:blip r:embed="rId3">
            <a:alphaModFix/>
          </a:blip>
          <a:srcRect b="0" l="0" r="0" t="0"/>
          <a:stretch/>
        </p:blipFill>
        <p:spPr>
          <a:xfrm>
            <a:off x="7819174" y="4007057"/>
            <a:ext cx="971775" cy="801525"/>
          </a:xfrm>
          <a:prstGeom prst="rect">
            <a:avLst/>
          </a:prstGeom>
          <a:noFill/>
          <a:ln>
            <a:noFill/>
          </a:ln>
        </p:spPr>
      </p:pic>
      <p:pic>
        <p:nvPicPr>
          <p:cNvPr id="175" name="Google Shape;175;p23"/>
          <p:cNvPicPr preferRelativeResize="0"/>
          <p:nvPr/>
        </p:nvPicPr>
        <p:blipFill rotWithShape="1">
          <a:blip r:embed="rId3">
            <a:alphaModFix/>
          </a:blip>
          <a:srcRect b="0" l="0" r="0" t="0"/>
          <a:stretch/>
        </p:blipFill>
        <p:spPr>
          <a:xfrm>
            <a:off x="4428274" y="344457"/>
            <a:ext cx="971775" cy="801524"/>
          </a:xfrm>
          <a:prstGeom prst="rect">
            <a:avLst/>
          </a:prstGeom>
          <a:noFill/>
          <a:ln>
            <a:noFill/>
          </a:ln>
        </p:spPr>
      </p:pic>
      <p:sp>
        <p:nvSpPr>
          <p:cNvPr id="176" name="Google Shape;176;p23"/>
          <p:cNvSpPr txBox="1"/>
          <p:nvPr>
            <p:ph idx="1" type="body"/>
          </p:nvPr>
        </p:nvSpPr>
        <p:spPr>
          <a:xfrm>
            <a:off x="462100" y="1981200"/>
            <a:ext cx="3365400" cy="2862000"/>
          </a:xfrm>
          <a:prstGeom prst="rect">
            <a:avLst/>
          </a:prstGeom>
          <a:noFill/>
          <a:ln>
            <a:noFill/>
          </a:ln>
        </p:spPr>
        <p:txBody>
          <a:bodyPr anchorCtr="0" anchor="ctr" bIns="91425" lIns="91425" spcFirstLastPara="1" rIns="91425" wrap="square" tIns="91425">
            <a:normAutofit lnSpcReduction="10000"/>
          </a:bodyPr>
          <a:lstStyle/>
          <a:p>
            <a:pPr indent="0" lvl="0" marL="0" marR="0" rtl="0" algn="l">
              <a:lnSpc>
                <a:spcPct val="115000"/>
              </a:lnSpc>
              <a:spcBef>
                <a:spcPts val="0"/>
              </a:spcBef>
              <a:spcAft>
                <a:spcPts val="0"/>
              </a:spcAft>
              <a:buSzPts val="1800"/>
              <a:buNone/>
            </a:pPr>
            <a:r>
              <a:rPr lang="en" sz="1600">
                <a:solidFill>
                  <a:srgbClr val="FFFFFF"/>
                </a:solidFill>
                <a:latin typeface="Montserrat"/>
                <a:ea typeface="Montserrat"/>
                <a:cs typeface="Montserrat"/>
                <a:sym typeface="Montserrat"/>
              </a:rPr>
              <a:t>Who thought a QR code</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could be dangerous?</a:t>
            </a:r>
            <a:endParaRPr sz="1600">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SzPts val="1800"/>
              <a:buNone/>
            </a:pP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They are everywhere, especially in restaurants.  Criminals can place their own sticker over the legitimate one. So that when you scan it, you will be redirected to a fake site.</a:t>
            </a:r>
            <a:endParaRPr sz="1600">
              <a:solidFill>
                <a:srgbClr val="FFFFFF"/>
              </a:solidFill>
              <a:latin typeface="Montserrat"/>
              <a:ea typeface="Montserrat"/>
              <a:cs typeface="Montserrat"/>
              <a:sym typeface="Montserrat"/>
            </a:endParaRPr>
          </a:p>
        </p:txBody>
      </p:sp>
      <p:pic>
        <p:nvPicPr>
          <p:cNvPr id="177" name="Google Shape;177;p23"/>
          <p:cNvPicPr preferRelativeResize="0"/>
          <p:nvPr/>
        </p:nvPicPr>
        <p:blipFill rotWithShape="1">
          <a:blip r:embed="rId4">
            <a:alphaModFix/>
          </a:blip>
          <a:srcRect b="8117" l="6543" r="7809" t="4208"/>
          <a:stretch/>
        </p:blipFill>
        <p:spPr>
          <a:xfrm>
            <a:off x="4616300" y="534625"/>
            <a:ext cx="3979876" cy="40742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4"/>
          <p:cNvSpPr/>
          <p:nvPr/>
        </p:nvSpPr>
        <p:spPr>
          <a:xfrm>
            <a:off x="5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FFFFFF"/>
              </a:solidFill>
              <a:latin typeface="Arial"/>
              <a:ea typeface="Arial"/>
              <a:cs typeface="Arial"/>
              <a:sym typeface="Arial"/>
            </a:endParaRPr>
          </a:p>
        </p:txBody>
      </p:sp>
      <p:pic>
        <p:nvPicPr>
          <p:cNvPr id="183" name="Google Shape;183;p24"/>
          <p:cNvPicPr preferRelativeResize="0"/>
          <p:nvPr/>
        </p:nvPicPr>
        <p:blipFill rotWithShape="1">
          <a:blip r:embed="rId3">
            <a:alphaModFix/>
          </a:blip>
          <a:srcRect b="0" l="0" r="0" t="0"/>
          <a:stretch/>
        </p:blipFill>
        <p:spPr>
          <a:xfrm>
            <a:off x="7774050" y="4827621"/>
            <a:ext cx="1217607" cy="163475"/>
          </a:xfrm>
          <a:prstGeom prst="rect">
            <a:avLst/>
          </a:prstGeom>
          <a:noFill/>
          <a:ln>
            <a:noFill/>
          </a:ln>
        </p:spPr>
      </p:pic>
      <p:sp>
        <p:nvSpPr>
          <p:cNvPr id="184" name="Google Shape;184;p24"/>
          <p:cNvSpPr txBox="1"/>
          <p:nvPr>
            <p:ph idx="1" type="body"/>
          </p:nvPr>
        </p:nvSpPr>
        <p:spPr>
          <a:xfrm>
            <a:off x="513200" y="2276475"/>
            <a:ext cx="4020600" cy="2583000"/>
          </a:xfrm>
          <a:prstGeom prst="rect">
            <a:avLst/>
          </a:prstGeom>
          <a:noFill/>
          <a:ln>
            <a:noFill/>
          </a:ln>
        </p:spPr>
        <p:txBody>
          <a:bodyPr anchorCtr="0" anchor="ctr" bIns="91425" lIns="91425" spcFirstLastPara="1" rIns="91425" wrap="square" tIns="91425">
            <a:normAutofit/>
          </a:bodyPr>
          <a:lstStyle/>
          <a:p>
            <a:pPr indent="0" lvl="0" marL="0" marR="0" rtl="0" algn="l">
              <a:lnSpc>
                <a:spcPct val="115000"/>
              </a:lnSpc>
              <a:spcBef>
                <a:spcPts val="0"/>
              </a:spcBef>
              <a:spcAft>
                <a:spcPts val="0"/>
              </a:spcAft>
              <a:buSzPts val="1800"/>
              <a:buNone/>
            </a:pPr>
            <a:r>
              <a:rPr lang="en" sz="1600">
                <a:latin typeface="Montserrat"/>
                <a:ea typeface="Montserrat"/>
                <a:cs typeface="Montserrat"/>
                <a:sym typeface="Montserrat"/>
              </a:rPr>
              <a:t>Vishing (voice phishing) is a type</a:t>
            </a:r>
            <a:br>
              <a:rPr lang="en" sz="1600">
                <a:latin typeface="Montserrat"/>
                <a:ea typeface="Montserrat"/>
                <a:cs typeface="Montserrat"/>
                <a:sym typeface="Montserrat"/>
              </a:rPr>
            </a:br>
            <a:r>
              <a:rPr lang="en" sz="1600">
                <a:latin typeface="Montserrat"/>
                <a:ea typeface="Montserrat"/>
                <a:cs typeface="Montserrat"/>
                <a:sym typeface="Montserrat"/>
              </a:rPr>
              <a:t>of phishing attack made over</a:t>
            </a:r>
            <a:br>
              <a:rPr lang="en" sz="1600">
                <a:latin typeface="Montserrat"/>
                <a:ea typeface="Montserrat"/>
                <a:cs typeface="Montserrat"/>
                <a:sym typeface="Montserrat"/>
              </a:rPr>
            </a:br>
            <a:r>
              <a:rPr lang="en" sz="1600">
                <a:latin typeface="Montserrat"/>
                <a:ea typeface="Montserrat"/>
                <a:cs typeface="Montserrat"/>
                <a:sym typeface="Montserrat"/>
              </a:rPr>
              <a:t>the telephone. </a:t>
            </a:r>
            <a:br>
              <a:rPr lang="en" sz="1600">
                <a:latin typeface="Montserrat"/>
                <a:ea typeface="Montserrat"/>
                <a:cs typeface="Montserrat"/>
                <a:sym typeface="Montserrat"/>
              </a:rPr>
            </a:br>
            <a:br>
              <a:rPr lang="en" sz="1600">
                <a:latin typeface="Montserrat"/>
                <a:ea typeface="Montserrat"/>
                <a:cs typeface="Montserrat"/>
                <a:sym typeface="Montserrat"/>
              </a:rPr>
            </a:br>
            <a:r>
              <a:rPr lang="en" sz="1600">
                <a:latin typeface="Montserrat"/>
                <a:ea typeface="Montserrat"/>
                <a:cs typeface="Montserrat"/>
                <a:sym typeface="Montserrat"/>
              </a:rPr>
              <a:t>Scammers can spoof a phone number that looks identical to a known number, like your bank.</a:t>
            </a:r>
            <a:endParaRPr sz="1600">
              <a:latin typeface="Montserrat"/>
              <a:ea typeface="Montserrat"/>
              <a:cs typeface="Montserrat"/>
              <a:sym typeface="Montserrat"/>
            </a:endParaRPr>
          </a:p>
        </p:txBody>
      </p:sp>
      <p:sp>
        <p:nvSpPr>
          <p:cNvPr id="185" name="Google Shape;185;p24"/>
          <p:cNvSpPr txBox="1"/>
          <p:nvPr>
            <p:ph idx="1" type="body"/>
          </p:nvPr>
        </p:nvSpPr>
        <p:spPr>
          <a:xfrm>
            <a:off x="477525" y="338375"/>
            <a:ext cx="4275300" cy="838200"/>
          </a:xfrm>
          <a:prstGeom prst="rect">
            <a:avLst/>
          </a:prstGeom>
          <a:noFill/>
          <a:ln>
            <a:noFill/>
          </a:ln>
        </p:spPr>
        <p:txBody>
          <a:bodyPr anchorCtr="0" anchor="ctr" bIns="91425" lIns="91425" spcFirstLastPara="1" rIns="91425" wrap="square" tIns="91425">
            <a:normAutofit fontScale="62500" lnSpcReduction="20000"/>
          </a:bodyPr>
          <a:lstStyle/>
          <a:p>
            <a:pPr indent="0" lvl="0" marL="0" marR="0" rtl="0" algn="l">
              <a:lnSpc>
                <a:spcPct val="115000"/>
              </a:lnSpc>
              <a:spcBef>
                <a:spcPts val="1800"/>
              </a:spcBef>
              <a:spcAft>
                <a:spcPts val="400"/>
              </a:spcAft>
              <a:buSzPct val="72000"/>
              <a:buNone/>
            </a:pPr>
            <a:r>
              <a:rPr b="1" lang="en" sz="4000">
                <a:solidFill>
                  <a:srgbClr val="2D323E"/>
                </a:solidFill>
                <a:highlight>
                  <a:schemeClr val="lt1"/>
                </a:highlight>
                <a:latin typeface="Montserrat"/>
                <a:ea typeface="Montserrat"/>
                <a:cs typeface="Montserrat"/>
                <a:sym typeface="Montserrat"/>
              </a:rPr>
              <a:t>Vishing Scams</a:t>
            </a:r>
            <a:endParaRPr b="1" sz="4000">
              <a:solidFill>
                <a:srgbClr val="2D323E"/>
              </a:solidFill>
              <a:highlight>
                <a:schemeClr val="lt1"/>
              </a:highlight>
              <a:latin typeface="Montserrat"/>
              <a:ea typeface="Montserrat"/>
              <a:cs typeface="Montserrat"/>
              <a:sym typeface="Montserrat"/>
            </a:endParaRPr>
          </a:p>
        </p:txBody>
      </p:sp>
      <p:pic>
        <p:nvPicPr>
          <p:cNvPr id="186" name="Google Shape;186;p24"/>
          <p:cNvPicPr preferRelativeResize="0"/>
          <p:nvPr/>
        </p:nvPicPr>
        <p:blipFill rotWithShape="1">
          <a:blip r:embed="rId4">
            <a:alphaModFix/>
          </a:blip>
          <a:srcRect b="0" l="0" r="0" t="0"/>
          <a:stretch/>
        </p:blipFill>
        <p:spPr>
          <a:xfrm>
            <a:off x="5469706" y="0"/>
            <a:ext cx="3674288" cy="5143501"/>
          </a:xfrm>
          <a:prstGeom prst="rect">
            <a:avLst/>
          </a:prstGeom>
          <a:noFill/>
          <a:ln>
            <a:noFill/>
          </a:ln>
        </p:spPr>
      </p:pic>
      <p:pic>
        <p:nvPicPr>
          <p:cNvPr id="187" name="Google Shape;187;p24"/>
          <p:cNvPicPr preferRelativeResize="0"/>
          <p:nvPr/>
        </p:nvPicPr>
        <p:blipFill rotWithShape="1">
          <a:blip r:embed="rId5">
            <a:alphaModFix/>
          </a:blip>
          <a:srcRect b="0" l="0" r="0" t="0"/>
          <a:stretch/>
        </p:blipFill>
        <p:spPr>
          <a:xfrm>
            <a:off x="6076950" y="923925"/>
            <a:ext cx="276225" cy="276225"/>
          </a:xfrm>
          <a:prstGeom prst="rect">
            <a:avLst/>
          </a:prstGeom>
          <a:noFill/>
          <a:ln>
            <a:noFill/>
          </a:ln>
        </p:spPr>
      </p:pic>
      <p:pic>
        <p:nvPicPr>
          <p:cNvPr id="188" name="Google Shape;188;p24"/>
          <p:cNvPicPr preferRelativeResize="0"/>
          <p:nvPr/>
        </p:nvPicPr>
        <p:blipFill rotWithShape="1">
          <a:blip r:embed="rId5">
            <a:alphaModFix/>
          </a:blip>
          <a:srcRect b="0" l="0" r="0" t="0"/>
          <a:stretch/>
        </p:blipFill>
        <p:spPr>
          <a:xfrm>
            <a:off x="5629275" y="4210050"/>
            <a:ext cx="276225" cy="276225"/>
          </a:xfrm>
          <a:prstGeom prst="rect">
            <a:avLst/>
          </a:prstGeom>
          <a:noFill/>
          <a:ln>
            <a:noFill/>
          </a:ln>
        </p:spPr>
      </p:pic>
      <p:sp>
        <p:nvSpPr>
          <p:cNvPr id="189" name="Google Shape;189;p24"/>
          <p:cNvSpPr txBox="1"/>
          <p:nvPr/>
        </p:nvSpPr>
        <p:spPr>
          <a:xfrm>
            <a:off x="5905500" y="4200525"/>
            <a:ext cx="1800300" cy="869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chemeClr val="dk2"/>
                </a:solidFill>
                <a:latin typeface="Montserrat"/>
                <a:ea typeface="Montserrat"/>
                <a:cs typeface="Montserrat"/>
                <a:sym typeface="Montserrat"/>
              </a:rPr>
              <a:t>Trusted Brands</a:t>
            </a:r>
            <a:endParaRPr b="1" i="0" sz="1000" u="none" cap="none" strike="noStrike">
              <a:solidFill>
                <a:schemeClr val="dk2"/>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dk2"/>
                </a:solidFill>
                <a:latin typeface="Montserrat"/>
                <a:ea typeface="Montserrat"/>
                <a:cs typeface="Montserrat"/>
                <a:sym typeface="Montserrat"/>
              </a:rPr>
              <a:t>Numbers for personal and commercial contacts can be spoofed.</a:t>
            </a:r>
            <a:endParaRPr b="0" i="0" sz="1000" u="none" cap="none" strike="noStrike">
              <a:solidFill>
                <a:schemeClr val="dk2"/>
              </a:solidFill>
              <a:latin typeface="Montserrat"/>
              <a:ea typeface="Montserrat"/>
              <a:cs typeface="Montserrat"/>
              <a:sym typeface="Montserrat"/>
            </a:endParaRPr>
          </a:p>
        </p:txBody>
      </p:sp>
      <p:pic>
        <p:nvPicPr>
          <p:cNvPr id="190" name="Google Shape;190;p24"/>
          <p:cNvPicPr preferRelativeResize="0"/>
          <p:nvPr/>
        </p:nvPicPr>
        <p:blipFill rotWithShape="1">
          <a:blip r:embed="rId6">
            <a:alphaModFix/>
          </a:blip>
          <a:srcRect b="0" l="0" r="0" t="0"/>
          <a:stretch/>
        </p:blipFill>
        <p:spPr>
          <a:xfrm>
            <a:off x="1052425" y="2130863"/>
            <a:ext cx="133025" cy="145600"/>
          </a:xfrm>
          <a:prstGeom prst="rect">
            <a:avLst/>
          </a:prstGeom>
          <a:noFill/>
          <a:ln>
            <a:noFill/>
          </a:ln>
        </p:spPr>
      </p:pic>
      <p:pic>
        <p:nvPicPr>
          <p:cNvPr id="191" name="Google Shape;191;p24"/>
          <p:cNvPicPr preferRelativeResize="0"/>
          <p:nvPr/>
        </p:nvPicPr>
        <p:blipFill rotWithShape="1">
          <a:blip r:embed="rId6">
            <a:alphaModFix/>
          </a:blip>
          <a:srcRect b="0" l="0" r="0" t="0"/>
          <a:stretch/>
        </p:blipFill>
        <p:spPr>
          <a:xfrm>
            <a:off x="1259600" y="2130863"/>
            <a:ext cx="133025" cy="145600"/>
          </a:xfrm>
          <a:prstGeom prst="rect">
            <a:avLst/>
          </a:prstGeom>
          <a:noFill/>
          <a:ln>
            <a:noFill/>
          </a:ln>
        </p:spPr>
      </p:pic>
      <p:pic>
        <p:nvPicPr>
          <p:cNvPr id="192" name="Google Shape;192;p24"/>
          <p:cNvPicPr preferRelativeResize="0"/>
          <p:nvPr/>
        </p:nvPicPr>
        <p:blipFill rotWithShape="1">
          <a:blip r:embed="rId6">
            <a:alphaModFix/>
          </a:blip>
          <a:srcRect b="0" l="0" r="0" t="0"/>
          <a:stretch/>
        </p:blipFill>
        <p:spPr>
          <a:xfrm>
            <a:off x="638075" y="2130863"/>
            <a:ext cx="133025" cy="145600"/>
          </a:xfrm>
          <a:prstGeom prst="rect">
            <a:avLst/>
          </a:prstGeom>
          <a:noFill/>
          <a:ln>
            <a:noFill/>
          </a:ln>
        </p:spPr>
      </p:pic>
      <p:pic>
        <p:nvPicPr>
          <p:cNvPr id="193" name="Google Shape;193;p24"/>
          <p:cNvPicPr preferRelativeResize="0"/>
          <p:nvPr/>
        </p:nvPicPr>
        <p:blipFill rotWithShape="1">
          <a:blip r:embed="rId6">
            <a:alphaModFix/>
          </a:blip>
          <a:srcRect b="0" l="0" r="0" t="0"/>
          <a:stretch/>
        </p:blipFill>
        <p:spPr>
          <a:xfrm>
            <a:off x="845250" y="2130863"/>
            <a:ext cx="133025" cy="145600"/>
          </a:xfrm>
          <a:prstGeom prst="rect">
            <a:avLst/>
          </a:prstGeom>
          <a:noFill/>
          <a:ln>
            <a:noFill/>
          </a:ln>
        </p:spPr>
      </p:pic>
      <p:pic>
        <p:nvPicPr>
          <p:cNvPr id="194" name="Google Shape;194;p24"/>
          <p:cNvPicPr preferRelativeResize="0"/>
          <p:nvPr/>
        </p:nvPicPr>
        <p:blipFill rotWithShape="1">
          <a:blip r:embed="rId7">
            <a:alphaModFix/>
          </a:blip>
          <a:srcRect b="0" l="0" r="0" t="0"/>
          <a:stretch/>
        </p:blipFill>
        <p:spPr>
          <a:xfrm>
            <a:off x="4684488" y="2506975"/>
            <a:ext cx="971775" cy="801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p:nvPr/>
        </p:nvSpPr>
        <p:spPr>
          <a:xfrm>
            <a:off x="50" y="0"/>
            <a:ext cx="9144000" cy="5143500"/>
          </a:xfrm>
          <a:prstGeom prst="rect">
            <a:avLst/>
          </a:prstGeom>
          <a:solidFill>
            <a:srgbClr val="2D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FFFFFF"/>
              </a:solidFill>
              <a:latin typeface="Arial"/>
              <a:ea typeface="Arial"/>
              <a:cs typeface="Arial"/>
              <a:sym typeface="Arial"/>
            </a:endParaRPr>
          </a:p>
        </p:txBody>
      </p:sp>
      <p:sp>
        <p:nvSpPr>
          <p:cNvPr id="200" name="Google Shape;200;p25"/>
          <p:cNvSpPr txBox="1"/>
          <p:nvPr>
            <p:ph idx="1" type="body"/>
          </p:nvPr>
        </p:nvSpPr>
        <p:spPr>
          <a:xfrm>
            <a:off x="50" y="498275"/>
            <a:ext cx="9144000" cy="104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800"/>
              </a:spcBef>
              <a:spcAft>
                <a:spcPts val="400"/>
              </a:spcAft>
              <a:buSzPts val="1800"/>
              <a:buNone/>
            </a:pPr>
            <a:r>
              <a:rPr b="1" lang="en" sz="3200">
                <a:solidFill>
                  <a:srgbClr val="FFFFFF"/>
                </a:solidFill>
                <a:latin typeface="Kalam"/>
                <a:ea typeface="Kalam"/>
                <a:cs typeface="Kalam"/>
                <a:sym typeface="Kalam"/>
              </a:rPr>
              <a:t>What </a:t>
            </a:r>
            <a:r>
              <a:rPr b="1" lang="en" sz="3200">
                <a:solidFill>
                  <a:srgbClr val="11BFF8"/>
                </a:solidFill>
                <a:latin typeface="Kalam"/>
                <a:ea typeface="Kalam"/>
                <a:cs typeface="Kalam"/>
                <a:sym typeface="Kalam"/>
              </a:rPr>
              <a:t>Helps Protect</a:t>
            </a:r>
            <a:r>
              <a:rPr b="1" lang="en" sz="3200">
                <a:solidFill>
                  <a:srgbClr val="FFFFFF"/>
                </a:solidFill>
                <a:latin typeface="Kalam"/>
                <a:ea typeface="Kalam"/>
                <a:cs typeface="Kalam"/>
                <a:sym typeface="Kalam"/>
              </a:rPr>
              <a:t> </a:t>
            </a:r>
            <a:r>
              <a:rPr b="1" lang="en" sz="3200">
                <a:solidFill>
                  <a:srgbClr val="11BFF8"/>
                </a:solidFill>
                <a:latin typeface="Kalam"/>
                <a:ea typeface="Kalam"/>
                <a:cs typeface="Kalam"/>
                <a:sym typeface="Kalam"/>
              </a:rPr>
              <a:t>You</a:t>
            </a:r>
            <a:br>
              <a:rPr b="1" lang="en" sz="3200">
                <a:solidFill>
                  <a:srgbClr val="FFFFFF"/>
                </a:solidFill>
                <a:latin typeface="Kalam"/>
                <a:ea typeface="Kalam"/>
                <a:cs typeface="Kalam"/>
                <a:sym typeface="Kalam"/>
              </a:rPr>
            </a:br>
            <a:r>
              <a:rPr b="1" lang="en" sz="3200">
                <a:solidFill>
                  <a:srgbClr val="FFFFFF"/>
                </a:solidFill>
                <a:latin typeface="Kalam"/>
                <a:ea typeface="Kalam"/>
                <a:cs typeface="Kalam"/>
                <a:sym typeface="Kalam"/>
              </a:rPr>
              <a:t>From Phishing Attacks?</a:t>
            </a:r>
            <a:endParaRPr b="1" sz="3200">
              <a:solidFill>
                <a:srgbClr val="FFFFFF"/>
              </a:solidFill>
              <a:latin typeface="Kalam"/>
              <a:ea typeface="Kalam"/>
              <a:cs typeface="Kalam"/>
              <a:sym typeface="Kalam"/>
            </a:endParaRPr>
          </a:p>
        </p:txBody>
      </p:sp>
      <p:pic>
        <p:nvPicPr>
          <p:cNvPr id="201" name="Google Shape;201;p25"/>
          <p:cNvPicPr preferRelativeResize="0"/>
          <p:nvPr/>
        </p:nvPicPr>
        <p:blipFill rotWithShape="1">
          <a:blip r:embed="rId3">
            <a:alphaModFix/>
          </a:blip>
          <a:srcRect b="0" l="0" r="0" t="0"/>
          <a:stretch/>
        </p:blipFill>
        <p:spPr>
          <a:xfrm>
            <a:off x="7774050" y="4827621"/>
            <a:ext cx="1217607" cy="163475"/>
          </a:xfrm>
          <a:prstGeom prst="rect">
            <a:avLst/>
          </a:prstGeom>
          <a:noFill/>
          <a:ln>
            <a:noFill/>
          </a:ln>
        </p:spPr>
      </p:pic>
      <p:pic>
        <p:nvPicPr>
          <p:cNvPr id="202" name="Google Shape;202;p25"/>
          <p:cNvPicPr preferRelativeResize="0"/>
          <p:nvPr/>
        </p:nvPicPr>
        <p:blipFill rotWithShape="1">
          <a:blip r:embed="rId3">
            <a:alphaModFix/>
          </a:blip>
          <a:srcRect b="0" l="0" r="0" t="0"/>
          <a:stretch/>
        </p:blipFill>
        <p:spPr>
          <a:xfrm>
            <a:off x="152450" y="152396"/>
            <a:ext cx="1217607" cy="163475"/>
          </a:xfrm>
          <a:prstGeom prst="rect">
            <a:avLst/>
          </a:prstGeom>
          <a:noFill/>
          <a:ln>
            <a:noFill/>
          </a:ln>
        </p:spPr>
      </p:pic>
      <p:sp>
        <p:nvSpPr>
          <p:cNvPr id="203" name="Google Shape;203;p25"/>
          <p:cNvSpPr txBox="1"/>
          <p:nvPr>
            <p:ph idx="1" type="body"/>
          </p:nvPr>
        </p:nvSpPr>
        <p:spPr>
          <a:xfrm>
            <a:off x="1054050" y="1829850"/>
            <a:ext cx="7366200" cy="2904000"/>
          </a:xfrm>
          <a:prstGeom prst="rect">
            <a:avLst/>
          </a:prstGeom>
          <a:noFill/>
          <a:ln>
            <a:noFill/>
          </a:ln>
        </p:spPr>
        <p:txBody>
          <a:bodyPr anchorCtr="0" anchor="ctr" bIns="91425" lIns="91425" spcFirstLastPara="1" rIns="91425" wrap="square" tIns="91425">
            <a:noAutofit/>
          </a:bodyPr>
          <a:lstStyle/>
          <a:p>
            <a:pPr indent="0" lvl="0" marL="457200" marR="0" rtl="0" algn="l">
              <a:lnSpc>
                <a:spcPct val="150000"/>
              </a:lnSpc>
              <a:spcBef>
                <a:spcPts val="0"/>
              </a:spcBef>
              <a:spcAft>
                <a:spcPts val="0"/>
              </a:spcAft>
              <a:buSzPts val="1800"/>
              <a:buNone/>
            </a:pPr>
            <a:r>
              <a:rPr lang="en" sz="1600">
                <a:solidFill>
                  <a:srgbClr val="FFFFFF"/>
                </a:solidFill>
                <a:latin typeface="Montserrat"/>
                <a:ea typeface="Montserrat"/>
                <a:cs typeface="Montserrat"/>
                <a:sym typeface="Montserrat"/>
              </a:rPr>
              <a:t>If it’s urgent, don’t let the emotions cloud your judgment</a:t>
            </a:r>
            <a:endParaRPr sz="1600">
              <a:solidFill>
                <a:srgbClr val="FFFFFF"/>
              </a:solidFill>
              <a:latin typeface="Montserrat"/>
              <a:ea typeface="Montserrat"/>
              <a:cs typeface="Montserrat"/>
              <a:sym typeface="Montserrat"/>
            </a:endParaRPr>
          </a:p>
          <a:p>
            <a:pPr indent="0" lvl="0" marL="457200" marR="0" rtl="0" algn="l">
              <a:lnSpc>
                <a:spcPct val="150000"/>
              </a:lnSpc>
              <a:spcBef>
                <a:spcPts val="0"/>
              </a:spcBef>
              <a:spcAft>
                <a:spcPts val="0"/>
              </a:spcAft>
              <a:buSzPts val="1800"/>
              <a:buNone/>
            </a:pPr>
            <a:r>
              <a:rPr lang="en" sz="1600">
                <a:solidFill>
                  <a:srgbClr val="FFFFFF"/>
                </a:solidFill>
                <a:latin typeface="Montserrat"/>
                <a:ea typeface="Montserrat"/>
                <a:cs typeface="Montserrat"/>
                <a:sym typeface="Montserrat"/>
              </a:rPr>
              <a:t>Call and verify! - Verify that you are talking to the correct person</a:t>
            </a:r>
            <a:endParaRPr sz="1600">
              <a:solidFill>
                <a:srgbClr val="FFFFFF"/>
              </a:solidFill>
              <a:latin typeface="Montserrat"/>
              <a:ea typeface="Montserrat"/>
              <a:cs typeface="Montserrat"/>
              <a:sym typeface="Montserrat"/>
            </a:endParaRPr>
          </a:p>
          <a:p>
            <a:pPr indent="0" lvl="0" marL="457200" marR="0" rtl="0" algn="l">
              <a:lnSpc>
                <a:spcPct val="150000"/>
              </a:lnSpc>
              <a:spcBef>
                <a:spcPts val="0"/>
              </a:spcBef>
              <a:spcAft>
                <a:spcPts val="0"/>
              </a:spcAft>
              <a:buSzPts val="1800"/>
              <a:buNone/>
            </a:pPr>
            <a:r>
              <a:rPr lang="en" sz="1600">
                <a:solidFill>
                  <a:srgbClr val="FFFFFF"/>
                </a:solidFill>
                <a:latin typeface="Montserrat"/>
                <a:ea typeface="Montserrat"/>
                <a:cs typeface="Montserrat"/>
                <a:sym typeface="Montserrat"/>
              </a:rPr>
              <a:t>Check the address  - Always check the email address and URL</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for spelling mistakes</a:t>
            </a:r>
            <a:endParaRPr sz="1600">
              <a:solidFill>
                <a:srgbClr val="FFFFFF"/>
              </a:solidFill>
              <a:latin typeface="Montserrat"/>
              <a:ea typeface="Montserrat"/>
              <a:cs typeface="Montserrat"/>
              <a:sym typeface="Montserrat"/>
            </a:endParaRPr>
          </a:p>
          <a:p>
            <a:pPr indent="0" lvl="0" marL="457200" marR="0" rtl="0" algn="l">
              <a:lnSpc>
                <a:spcPct val="150000"/>
              </a:lnSpc>
              <a:spcBef>
                <a:spcPts val="0"/>
              </a:spcBef>
              <a:spcAft>
                <a:spcPts val="0"/>
              </a:spcAft>
              <a:buSzPts val="1800"/>
              <a:buNone/>
            </a:pPr>
            <a:r>
              <a:rPr lang="en" sz="1600">
                <a:solidFill>
                  <a:srgbClr val="FFFFFF"/>
                </a:solidFill>
                <a:latin typeface="Montserrat"/>
                <a:ea typeface="Montserrat"/>
                <a:cs typeface="Montserrat"/>
                <a:sym typeface="Montserrat"/>
              </a:rPr>
              <a:t>Enable Multi-Factor Authentication</a:t>
            </a:r>
            <a:endParaRPr sz="1600">
              <a:solidFill>
                <a:srgbClr val="FFFFFF"/>
              </a:solidFill>
              <a:latin typeface="Montserrat"/>
              <a:ea typeface="Montserrat"/>
              <a:cs typeface="Montserrat"/>
              <a:sym typeface="Montserrat"/>
            </a:endParaRPr>
          </a:p>
          <a:p>
            <a:pPr indent="0" lvl="0" marL="457200" marR="0" rtl="0" algn="l">
              <a:lnSpc>
                <a:spcPct val="150000"/>
              </a:lnSpc>
              <a:spcBef>
                <a:spcPts val="0"/>
              </a:spcBef>
              <a:spcAft>
                <a:spcPts val="0"/>
              </a:spcAft>
              <a:buSzPts val="1800"/>
              <a:buNone/>
            </a:pPr>
            <a:r>
              <a:rPr lang="en" sz="1600">
                <a:solidFill>
                  <a:srgbClr val="FFFFFF"/>
                </a:solidFill>
                <a:latin typeface="Montserrat"/>
                <a:ea typeface="Montserrat"/>
                <a:cs typeface="Montserrat"/>
                <a:sym typeface="Montserrat"/>
              </a:rPr>
              <a:t>Look at the style of the message</a:t>
            </a:r>
            <a:endParaRPr sz="1600">
              <a:solidFill>
                <a:srgbClr val="FFFFFF"/>
              </a:solidFill>
              <a:latin typeface="Montserrat"/>
              <a:ea typeface="Montserrat"/>
              <a:cs typeface="Montserrat"/>
              <a:sym typeface="Montserrat"/>
            </a:endParaRPr>
          </a:p>
          <a:p>
            <a:pPr indent="0" lvl="0" marL="457200" marR="0" rtl="0" algn="l">
              <a:lnSpc>
                <a:spcPct val="150000"/>
              </a:lnSpc>
              <a:spcBef>
                <a:spcPts val="0"/>
              </a:spcBef>
              <a:spcAft>
                <a:spcPts val="0"/>
              </a:spcAft>
              <a:buSzPts val="1800"/>
              <a:buNone/>
            </a:pPr>
            <a:r>
              <a:rPr lang="en" sz="1600">
                <a:solidFill>
                  <a:srgbClr val="FFFFFF"/>
                </a:solidFill>
                <a:latin typeface="Montserrat"/>
                <a:ea typeface="Montserrat"/>
                <a:cs typeface="Montserrat"/>
                <a:sym typeface="Montserrat"/>
              </a:rPr>
              <a:t>Ask questions</a:t>
            </a:r>
            <a:r>
              <a:rPr lang="en" sz="1600">
                <a:solidFill>
                  <a:srgbClr val="2D323E"/>
                </a:solidFill>
                <a:highlight>
                  <a:srgbClr val="F9FAFC"/>
                </a:highlight>
                <a:latin typeface="Montserrat"/>
                <a:ea typeface="Montserrat"/>
                <a:cs typeface="Montserrat"/>
                <a:sym typeface="Montserrat"/>
              </a:rPr>
              <a:t> </a:t>
            </a:r>
            <a:endParaRPr sz="1600">
              <a:solidFill>
                <a:srgbClr val="2D323E"/>
              </a:solidFill>
              <a:highlight>
                <a:srgbClr val="F9FAFC"/>
              </a:highlight>
              <a:latin typeface="Montserrat"/>
              <a:ea typeface="Montserrat"/>
              <a:cs typeface="Montserrat"/>
              <a:sym typeface="Montserrat"/>
            </a:endParaRPr>
          </a:p>
        </p:txBody>
      </p:sp>
      <p:pic>
        <p:nvPicPr>
          <p:cNvPr id="204" name="Google Shape;204;p25"/>
          <p:cNvPicPr preferRelativeResize="0"/>
          <p:nvPr/>
        </p:nvPicPr>
        <p:blipFill rotWithShape="1">
          <a:blip r:embed="rId4">
            <a:alphaModFix/>
          </a:blip>
          <a:srcRect b="0" l="0" r="0" t="0"/>
          <a:stretch/>
        </p:blipFill>
        <p:spPr>
          <a:xfrm>
            <a:off x="1259600" y="2130863"/>
            <a:ext cx="133025" cy="145600"/>
          </a:xfrm>
          <a:prstGeom prst="rect">
            <a:avLst/>
          </a:prstGeom>
          <a:noFill/>
          <a:ln>
            <a:noFill/>
          </a:ln>
        </p:spPr>
      </p:pic>
      <p:pic>
        <p:nvPicPr>
          <p:cNvPr id="205" name="Google Shape;205;p25"/>
          <p:cNvPicPr preferRelativeResize="0"/>
          <p:nvPr/>
        </p:nvPicPr>
        <p:blipFill rotWithShape="1">
          <a:blip r:embed="rId4">
            <a:alphaModFix/>
          </a:blip>
          <a:srcRect b="0" l="0" r="0" t="0"/>
          <a:stretch/>
        </p:blipFill>
        <p:spPr>
          <a:xfrm>
            <a:off x="1259600" y="2483288"/>
            <a:ext cx="133025" cy="145600"/>
          </a:xfrm>
          <a:prstGeom prst="rect">
            <a:avLst/>
          </a:prstGeom>
          <a:noFill/>
          <a:ln>
            <a:noFill/>
          </a:ln>
        </p:spPr>
      </p:pic>
      <p:pic>
        <p:nvPicPr>
          <p:cNvPr id="206" name="Google Shape;206;p25"/>
          <p:cNvPicPr preferRelativeResize="0"/>
          <p:nvPr/>
        </p:nvPicPr>
        <p:blipFill rotWithShape="1">
          <a:blip r:embed="rId4">
            <a:alphaModFix/>
          </a:blip>
          <a:srcRect b="0" l="0" r="0" t="0"/>
          <a:stretch/>
        </p:blipFill>
        <p:spPr>
          <a:xfrm>
            <a:off x="1259600" y="2845238"/>
            <a:ext cx="133025" cy="145600"/>
          </a:xfrm>
          <a:prstGeom prst="rect">
            <a:avLst/>
          </a:prstGeom>
          <a:noFill/>
          <a:ln>
            <a:noFill/>
          </a:ln>
        </p:spPr>
      </p:pic>
      <p:pic>
        <p:nvPicPr>
          <p:cNvPr id="207" name="Google Shape;207;p25"/>
          <p:cNvPicPr preferRelativeResize="0"/>
          <p:nvPr/>
        </p:nvPicPr>
        <p:blipFill rotWithShape="1">
          <a:blip r:embed="rId4">
            <a:alphaModFix/>
          </a:blip>
          <a:srcRect b="0" l="0" r="0" t="0"/>
          <a:stretch/>
        </p:blipFill>
        <p:spPr>
          <a:xfrm>
            <a:off x="1259600" y="3578663"/>
            <a:ext cx="133025" cy="145600"/>
          </a:xfrm>
          <a:prstGeom prst="rect">
            <a:avLst/>
          </a:prstGeom>
          <a:noFill/>
          <a:ln>
            <a:noFill/>
          </a:ln>
        </p:spPr>
      </p:pic>
      <p:pic>
        <p:nvPicPr>
          <p:cNvPr id="208" name="Google Shape;208;p25"/>
          <p:cNvPicPr preferRelativeResize="0"/>
          <p:nvPr/>
        </p:nvPicPr>
        <p:blipFill rotWithShape="1">
          <a:blip r:embed="rId4">
            <a:alphaModFix/>
          </a:blip>
          <a:srcRect b="0" l="0" r="0" t="0"/>
          <a:stretch/>
        </p:blipFill>
        <p:spPr>
          <a:xfrm>
            <a:off x="1259600" y="3950138"/>
            <a:ext cx="133025" cy="145600"/>
          </a:xfrm>
          <a:prstGeom prst="rect">
            <a:avLst/>
          </a:prstGeom>
          <a:noFill/>
          <a:ln>
            <a:noFill/>
          </a:ln>
        </p:spPr>
      </p:pic>
      <p:pic>
        <p:nvPicPr>
          <p:cNvPr id="209" name="Google Shape;209;p25"/>
          <p:cNvPicPr preferRelativeResize="0"/>
          <p:nvPr/>
        </p:nvPicPr>
        <p:blipFill rotWithShape="1">
          <a:blip r:embed="rId4">
            <a:alphaModFix/>
          </a:blip>
          <a:srcRect b="0" l="0" r="0" t="0"/>
          <a:stretch/>
        </p:blipFill>
        <p:spPr>
          <a:xfrm>
            <a:off x="1259600" y="4321613"/>
            <a:ext cx="133025" cy="14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p:nvPr/>
        </p:nvSpPr>
        <p:spPr>
          <a:xfrm>
            <a:off x="50" y="0"/>
            <a:ext cx="9144000" cy="5143500"/>
          </a:xfrm>
          <a:prstGeom prst="rect">
            <a:avLst/>
          </a:prstGeom>
          <a:solidFill>
            <a:srgbClr val="2D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FFFFFF"/>
              </a:solidFill>
              <a:latin typeface="Arial"/>
              <a:ea typeface="Arial"/>
              <a:cs typeface="Arial"/>
              <a:sym typeface="Arial"/>
            </a:endParaRPr>
          </a:p>
        </p:txBody>
      </p:sp>
      <p:pic>
        <p:nvPicPr>
          <p:cNvPr id="215" name="Google Shape;215;p26"/>
          <p:cNvPicPr preferRelativeResize="0"/>
          <p:nvPr/>
        </p:nvPicPr>
        <p:blipFill rotWithShape="1">
          <a:blip r:embed="rId3">
            <a:alphaModFix/>
          </a:blip>
          <a:srcRect b="0" l="0" r="0" t="0"/>
          <a:stretch/>
        </p:blipFill>
        <p:spPr>
          <a:xfrm>
            <a:off x="7774050" y="4827621"/>
            <a:ext cx="1217607" cy="163475"/>
          </a:xfrm>
          <a:prstGeom prst="rect">
            <a:avLst/>
          </a:prstGeom>
          <a:noFill/>
          <a:ln>
            <a:noFill/>
          </a:ln>
        </p:spPr>
      </p:pic>
      <p:pic>
        <p:nvPicPr>
          <p:cNvPr id="216" name="Google Shape;216;p26"/>
          <p:cNvPicPr preferRelativeResize="0"/>
          <p:nvPr/>
        </p:nvPicPr>
        <p:blipFill rotWithShape="1">
          <a:blip r:embed="rId3">
            <a:alphaModFix/>
          </a:blip>
          <a:srcRect b="0" l="0" r="0" t="0"/>
          <a:stretch/>
        </p:blipFill>
        <p:spPr>
          <a:xfrm>
            <a:off x="152450" y="152396"/>
            <a:ext cx="1217607" cy="163475"/>
          </a:xfrm>
          <a:prstGeom prst="rect">
            <a:avLst/>
          </a:prstGeom>
          <a:noFill/>
          <a:ln>
            <a:noFill/>
          </a:ln>
        </p:spPr>
      </p:pic>
      <p:graphicFrame>
        <p:nvGraphicFramePr>
          <p:cNvPr id="217" name="Google Shape;217;p26"/>
          <p:cNvGraphicFramePr/>
          <p:nvPr/>
        </p:nvGraphicFramePr>
        <p:xfrm>
          <a:off x="1007800" y="1782800"/>
          <a:ext cx="3000000" cy="3000000"/>
        </p:xfrm>
        <a:graphic>
          <a:graphicData uri="http://schemas.openxmlformats.org/drawingml/2006/table">
            <a:tbl>
              <a:tblPr>
                <a:noFill/>
                <a:tableStyleId>{B5637813-0317-4442-B35C-DEACDFF0F41C}</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Montserrat"/>
                          <a:ea typeface="Montserrat"/>
                          <a:cs typeface="Montserrat"/>
                          <a:sym typeface="Montserrat"/>
                        </a:rPr>
                        <a:t>7</a:t>
                      </a:r>
                      <a:r>
                        <a:rPr lang="en" sz="1400" u="none" cap="none" strike="noStrike">
                          <a:solidFill>
                            <a:schemeClr val="lt1"/>
                          </a:solidFill>
                          <a:latin typeface="Montserrat"/>
                          <a:ea typeface="Montserrat"/>
                          <a:cs typeface="Montserrat"/>
                          <a:sym typeface="Montserrat"/>
                        </a:rPr>
                        <a:t> characters</a:t>
                      </a:r>
                      <a:endParaRPr sz="1400" u="none" cap="none" strike="noStrike">
                        <a:solidFill>
                          <a:schemeClr val="lt1"/>
                        </a:solidFill>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Montserrat"/>
                          <a:ea typeface="Montserrat"/>
                          <a:cs typeface="Montserrat"/>
                          <a:sym typeface="Montserrat"/>
                        </a:rPr>
                        <a:t>1 </a:t>
                      </a:r>
                      <a:r>
                        <a:rPr lang="en" sz="1400" u="none" cap="none" strike="noStrike">
                          <a:solidFill>
                            <a:schemeClr val="lt1"/>
                          </a:solidFill>
                          <a:latin typeface="Montserrat"/>
                          <a:ea typeface="Montserrat"/>
                          <a:cs typeface="Montserrat"/>
                          <a:sym typeface="Montserrat"/>
                        </a:rPr>
                        <a:t>minute</a:t>
                      </a:r>
                      <a:endParaRPr sz="1400" u="none" cap="none" strike="noStrike">
                        <a:solidFill>
                          <a:schemeClr val="lt1"/>
                        </a:solidFill>
                        <a:latin typeface="Montserrat"/>
                        <a:ea typeface="Montserrat"/>
                        <a:cs typeface="Montserrat"/>
                        <a:sym typeface="Montserrat"/>
                      </a:endParaRPr>
                    </a:p>
                  </a:txBody>
                  <a:tcPr marT="91425" marB="91425" marR="91425" marL="91425"/>
                </a:tc>
              </a:tr>
              <a:tr h="381000">
                <a:tc>
                  <a:txBody>
                    <a:bodyPr/>
                    <a:lstStyle/>
                    <a:p>
                      <a:pPr indent="0" lvl="0" marL="0" marR="0" rtl="0" algn="ctr">
                        <a:lnSpc>
                          <a:spcPct val="100000"/>
                        </a:lnSpc>
                        <a:spcBef>
                          <a:spcPts val="0"/>
                        </a:spcBef>
                        <a:spcAft>
                          <a:spcPts val="0"/>
                        </a:spcAft>
                        <a:buClr>
                          <a:schemeClr val="dk1"/>
                        </a:buClr>
                        <a:buSzPts val="1100"/>
                        <a:buFont typeface="Arial"/>
                        <a:buNone/>
                      </a:pPr>
                      <a:r>
                        <a:rPr b="1" lang="en" sz="1400" u="none" cap="none" strike="noStrike">
                          <a:solidFill>
                            <a:schemeClr val="lt1"/>
                          </a:solidFill>
                          <a:latin typeface="Montserrat"/>
                          <a:ea typeface="Montserrat"/>
                          <a:cs typeface="Montserrat"/>
                          <a:sym typeface="Montserrat"/>
                        </a:rPr>
                        <a:t>8</a:t>
                      </a:r>
                      <a:r>
                        <a:rPr lang="en" sz="1400" u="none" cap="none" strike="noStrike">
                          <a:solidFill>
                            <a:schemeClr val="lt1"/>
                          </a:solidFill>
                          <a:latin typeface="Montserrat"/>
                          <a:ea typeface="Montserrat"/>
                          <a:cs typeface="Montserrat"/>
                          <a:sym typeface="Montserrat"/>
                        </a:rPr>
                        <a:t> characters</a:t>
                      </a:r>
                      <a:endParaRPr sz="14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Montserrat"/>
                          <a:ea typeface="Montserrat"/>
                          <a:cs typeface="Montserrat"/>
                          <a:sym typeface="Montserrat"/>
                        </a:rPr>
                        <a:t>1 </a:t>
                      </a:r>
                      <a:r>
                        <a:rPr lang="en" sz="1400" u="none" cap="none" strike="noStrike">
                          <a:solidFill>
                            <a:schemeClr val="lt1"/>
                          </a:solidFill>
                          <a:latin typeface="Montserrat"/>
                          <a:ea typeface="Montserrat"/>
                          <a:cs typeface="Montserrat"/>
                          <a:sym typeface="Montserrat"/>
                        </a:rPr>
                        <a:t>hour</a:t>
                      </a:r>
                      <a:endParaRPr sz="1400" u="none" cap="none" strike="noStrike">
                        <a:solidFill>
                          <a:schemeClr val="lt1"/>
                        </a:solidFill>
                        <a:latin typeface="Montserrat"/>
                        <a:ea typeface="Montserrat"/>
                        <a:cs typeface="Montserrat"/>
                        <a:sym typeface="Montserrat"/>
                      </a:endParaRPr>
                    </a:p>
                  </a:txBody>
                  <a:tcPr marT="91425" marB="91425" marR="91425" marL="91425"/>
                </a:tc>
              </a:tr>
              <a:tr h="381000">
                <a:tc>
                  <a:txBody>
                    <a:bodyPr/>
                    <a:lstStyle/>
                    <a:p>
                      <a:pPr indent="0" lvl="0" marL="0" marR="0" rtl="0" algn="ctr">
                        <a:lnSpc>
                          <a:spcPct val="100000"/>
                        </a:lnSpc>
                        <a:spcBef>
                          <a:spcPts val="0"/>
                        </a:spcBef>
                        <a:spcAft>
                          <a:spcPts val="0"/>
                        </a:spcAft>
                        <a:buClr>
                          <a:schemeClr val="dk1"/>
                        </a:buClr>
                        <a:buSzPts val="1100"/>
                        <a:buFont typeface="Arial"/>
                        <a:buNone/>
                      </a:pPr>
                      <a:r>
                        <a:rPr b="1" lang="en" sz="1400" u="none" cap="none" strike="noStrike">
                          <a:solidFill>
                            <a:schemeClr val="lt1"/>
                          </a:solidFill>
                          <a:latin typeface="Montserrat"/>
                          <a:ea typeface="Montserrat"/>
                          <a:cs typeface="Montserrat"/>
                          <a:sym typeface="Montserrat"/>
                        </a:rPr>
                        <a:t>9 </a:t>
                      </a:r>
                      <a:r>
                        <a:rPr lang="en" sz="1400" u="none" cap="none" strike="noStrike">
                          <a:solidFill>
                            <a:schemeClr val="lt1"/>
                          </a:solidFill>
                          <a:latin typeface="Montserrat"/>
                          <a:ea typeface="Montserrat"/>
                          <a:cs typeface="Montserrat"/>
                          <a:sym typeface="Montserrat"/>
                        </a:rPr>
                        <a:t>characters</a:t>
                      </a:r>
                      <a:endParaRPr sz="14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Montserrat"/>
                          <a:ea typeface="Montserrat"/>
                          <a:cs typeface="Montserrat"/>
                          <a:sym typeface="Montserrat"/>
                        </a:rPr>
                        <a:t>3-4</a:t>
                      </a:r>
                      <a:r>
                        <a:rPr lang="en" sz="1400" u="none" cap="none" strike="noStrike">
                          <a:solidFill>
                            <a:schemeClr val="lt1"/>
                          </a:solidFill>
                          <a:latin typeface="Montserrat"/>
                          <a:ea typeface="Montserrat"/>
                          <a:cs typeface="Montserrat"/>
                          <a:sym typeface="Montserrat"/>
                        </a:rPr>
                        <a:t> days</a:t>
                      </a:r>
                      <a:endParaRPr sz="1400" u="none" cap="none" strike="noStrike">
                        <a:solidFill>
                          <a:schemeClr val="lt1"/>
                        </a:solidFill>
                        <a:latin typeface="Montserrat"/>
                        <a:ea typeface="Montserrat"/>
                        <a:cs typeface="Montserrat"/>
                        <a:sym typeface="Montserrat"/>
                      </a:endParaRPr>
                    </a:p>
                  </a:txBody>
                  <a:tcPr marT="91425" marB="91425" marR="91425" marL="91425"/>
                </a:tc>
              </a:tr>
              <a:tr h="381000">
                <a:tc>
                  <a:txBody>
                    <a:bodyPr/>
                    <a:lstStyle/>
                    <a:p>
                      <a:pPr indent="0" lvl="0" marL="0" marR="0" rtl="0" algn="ctr">
                        <a:lnSpc>
                          <a:spcPct val="100000"/>
                        </a:lnSpc>
                        <a:spcBef>
                          <a:spcPts val="0"/>
                        </a:spcBef>
                        <a:spcAft>
                          <a:spcPts val="0"/>
                        </a:spcAft>
                        <a:buClr>
                          <a:schemeClr val="dk1"/>
                        </a:buClr>
                        <a:buSzPts val="1100"/>
                        <a:buFont typeface="Arial"/>
                        <a:buNone/>
                      </a:pPr>
                      <a:r>
                        <a:rPr b="1" lang="en" sz="1400" u="none" cap="none" strike="noStrike">
                          <a:solidFill>
                            <a:schemeClr val="lt1"/>
                          </a:solidFill>
                          <a:latin typeface="Montserrat"/>
                          <a:ea typeface="Montserrat"/>
                          <a:cs typeface="Montserrat"/>
                          <a:sym typeface="Montserrat"/>
                        </a:rPr>
                        <a:t>10</a:t>
                      </a:r>
                      <a:r>
                        <a:rPr lang="en" sz="1400" u="none" cap="none" strike="noStrike">
                          <a:solidFill>
                            <a:schemeClr val="lt1"/>
                          </a:solidFill>
                          <a:latin typeface="Montserrat"/>
                          <a:ea typeface="Montserrat"/>
                          <a:cs typeface="Montserrat"/>
                          <a:sym typeface="Montserrat"/>
                        </a:rPr>
                        <a:t> characters</a:t>
                      </a:r>
                      <a:endParaRPr sz="14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Montserrat"/>
                          <a:ea typeface="Montserrat"/>
                          <a:cs typeface="Montserrat"/>
                          <a:sym typeface="Montserrat"/>
                        </a:rPr>
                        <a:t>7 </a:t>
                      </a:r>
                      <a:r>
                        <a:rPr lang="en" sz="1400" u="none" cap="none" strike="noStrike">
                          <a:solidFill>
                            <a:schemeClr val="lt1"/>
                          </a:solidFill>
                          <a:latin typeface="Montserrat"/>
                          <a:ea typeface="Montserrat"/>
                          <a:cs typeface="Montserrat"/>
                          <a:sym typeface="Montserrat"/>
                        </a:rPr>
                        <a:t>months</a:t>
                      </a:r>
                      <a:endParaRPr sz="1400" u="none" cap="none" strike="noStrike">
                        <a:solidFill>
                          <a:schemeClr val="lt1"/>
                        </a:solidFill>
                        <a:latin typeface="Montserrat"/>
                        <a:ea typeface="Montserrat"/>
                        <a:cs typeface="Montserrat"/>
                        <a:sym typeface="Montserrat"/>
                      </a:endParaRPr>
                    </a:p>
                  </a:txBody>
                  <a:tcPr marT="91425" marB="91425" marR="91425" marL="91425"/>
                </a:tc>
              </a:tr>
              <a:tr h="381000">
                <a:tc>
                  <a:txBody>
                    <a:bodyPr/>
                    <a:lstStyle/>
                    <a:p>
                      <a:pPr indent="0" lvl="0" marL="0" marR="0" rtl="0" algn="ctr">
                        <a:lnSpc>
                          <a:spcPct val="100000"/>
                        </a:lnSpc>
                        <a:spcBef>
                          <a:spcPts val="0"/>
                        </a:spcBef>
                        <a:spcAft>
                          <a:spcPts val="0"/>
                        </a:spcAft>
                        <a:buClr>
                          <a:schemeClr val="dk1"/>
                        </a:buClr>
                        <a:buSzPts val="1100"/>
                        <a:buFont typeface="Arial"/>
                        <a:buNone/>
                      </a:pPr>
                      <a:r>
                        <a:rPr b="1" lang="en" sz="1400" u="none" cap="none" strike="noStrike">
                          <a:solidFill>
                            <a:schemeClr val="lt1"/>
                          </a:solidFill>
                          <a:latin typeface="Montserrat"/>
                          <a:ea typeface="Montserrat"/>
                          <a:cs typeface="Montserrat"/>
                          <a:sym typeface="Montserrat"/>
                        </a:rPr>
                        <a:t>11</a:t>
                      </a:r>
                      <a:r>
                        <a:rPr lang="en" sz="1400" u="none" cap="none" strike="noStrike">
                          <a:solidFill>
                            <a:schemeClr val="lt1"/>
                          </a:solidFill>
                          <a:latin typeface="Montserrat"/>
                          <a:ea typeface="Montserrat"/>
                          <a:cs typeface="Montserrat"/>
                          <a:sym typeface="Montserrat"/>
                        </a:rPr>
                        <a:t> characters</a:t>
                      </a:r>
                      <a:endParaRPr sz="14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Montserrat"/>
                          <a:ea typeface="Montserrat"/>
                          <a:cs typeface="Montserrat"/>
                          <a:sym typeface="Montserrat"/>
                        </a:rPr>
                        <a:t>40 </a:t>
                      </a:r>
                      <a:r>
                        <a:rPr lang="en" sz="1400" u="none" cap="none" strike="noStrike">
                          <a:solidFill>
                            <a:schemeClr val="lt1"/>
                          </a:solidFill>
                          <a:latin typeface="Montserrat"/>
                          <a:ea typeface="Montserrat"/>
                          <a:cs typeface="Montserrat"/>
                          <a:sym typeface="Montserrat"/>
                        </a:rPr>
                        <a:t>year</a:t>
                      </a:r>
                      <a:endParaRPr sz="1400" u="none" cap="none" strike="noStrike">
                        <a:solidFill>
                          <a:schemeClr val="lt1"/>
                        </a:solidFill>
                        <a:latin typeface="Montserrat"/>
                        <a:ea typeface="Montserrat"/>
                        <a:cs typeface="Montserrat"/>
                        <a:sym typeface="Montserrat"/>
                      </a:endParaRPr>
                    </a:p>
                  </a:txBody>
                  <a:tcPr marT="91425" marB="91425" marR="91425" marL="91425"/>
                </a:tc>
              </a:tr>
              <a:tr h="381000">
                <a:tc>
                  <a:txBody>
                    <a:bodyPr/>
                    <a:lstStyle/>
                    <a:p>
                      <a:pPr indent="0" lvl="0" marL="0" marR="0" rtl="0" algn="ctr">
                        <a:lnSpc>
                          <a:spcPct val="100000"/>
                        </a:lnSpc>
                        <a:spcBef>
                          <a:spcPts val="0"/>
                        </a:spcBef>
                        <a:spcAft>
                          <a:spcPts val="0"/>
                        </a:spcAft>
                        <a:buClr>
                          <a:schemeClr val="dk1"/>
                        </a:buClr>
                        <a:buSzPts val="1100"/>
                        <a:buFont typeface="Arial"/>
                        <a:buNone/>
                      </a:pPr>
                      <a:r>
                        <a:rPr b="1" lang="en" sz="1400" u="none" cap="none" strike="noStrike">
                          <a:solidFill>
                            <a:schemeClr val="lt1"/>
                          </a:solidFill>
                          <a:latin typeface="Montserrat"/>
                          <a:ea typeface="Montserrat"/>
                          <a:cs typeface="Montserrat"/>
                          <a:sym typeface="Montserrat"/>
                        </a:rPr>
                        <a:t>12 </a:t>
                      </a:r>
                      <a:r>
                        <a:rPr lang="en" sz="1400" u="none" cap="none" strike="noStrike">
                          <a:solidFill>
                            <a:schemeClr val="lt1"/>
                          </a:solidFill>
                          <a:latin typeface="Montserrat"/>
                          <a:ea typeface="Montserrat"/>
                          <a:cs typeface="Montserrat"/>
                          <a:sym typeface="Montserrat"/>
                        </a:rPr>
                        <a:t>characters</a:t>
                      </a:r>
                      <a:endParaRPr sz="14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Montserrat"/>
                          <a:ea typeface="Montserrat"/>
                          <a:cs typeface="Montserrat"/>
                          <a:sym typeface="Montserrat"/>
                        </a:rPr>
                        <a:t>2000</a:t>
                      </a:r>
                      <a:r>
                        <a:rPr lang="en" sz="1400" u="none" cap="none" strike="noStrike">
                          <a:solidFill>
                            <a:schemeClr val="lt1"/>
                          </a:solidFill>
                          <a:latin typeface="Montserrat"/>
                          <a:ea typeface="Montserrat"/>
                          <a:cs typeface="Montserrat"/>
                          <a:sym typeface="Montserrat"/>
                        </a:rPr>
                        <a:t> years</a:t>
                      </a:r>
                      <a:endParaRPr sz="1400" u="none" cap="none" strike="noStrike">
                        <a:solidFill>
                          <a:schemeClr val="lt1"/>
                        </a:solidFill>
                        <a:latin typeface="Montserrat"/>
                        <a:ea typeface="Montserrat"/>
                        <a:cs typeface="Montserrat"/>
                        <a:sym typeface="Montserrat"/>
                      </a:endParaRPr>
                    </a:p>
                  </a:txBody>
                  <a:tcPr marT="91425" marB="91425" marR="91425" marL="91425"/>
                </a:tc>
              </a:tr>
            </a:tbl>
          </a:graphicData>
        </a:graphic>
      </p:graphicFrame>
      <p:sp>
        <p:nvSpPr>
          <p:cNvPr id="218" name="Google Shape;218;p26"/>
          <p:cNvSpPr txBox="1"/>
          <p:nvPr/>
        </p:nvSpPr>
        <p:spPr>
          <a:xfrm>
            <a:off x="1007800" y="4332325"/>
            <a:ext cx="573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Passwords include - Lowercase, Uppercase and Numbers</a:t>
            </a:r>
            <a:endParaRPr b="0" i="0" sz="1400" u="none" cap="none" strike="noStrike">
              <a:solidFill>
                <a:srgbClr val="000000"/>
              </a:solidFill>
              <a:latin typeface="Montserrat"/>
              <a:ea typeface="Montserrat"/>
              <a:cs typeface="Montserrat"/>
              <a:sym typeface="Montserrat"/>
            </a:endParaRPr>
          </a:p>
        </p:txBody>
      </p:sp>
      <p:sp>
        <p:nvSpPr>
          <p:cNvPr id="219" name="Google Shape;219;p26"/>
          <p:cNvSpPr txBox="1"/>
          <p:nvPr/>
        </p:nvSpPr>
        <p:spPr>
          <a:xfrm>
            <a:off x="0" y="372575"/>
            <a:ext cx="9144000" cy="1169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1" i="0" lang="en" sz="3200" u="none" cap="none" strike="noStrike">
                <a:solidFill>
                  <a:srgbClr val="11BFF8"/>
                </a:solidFill>
                <a:latin typeface="Montserrat"/>
                <a:ea typeface="Montserrat"/>
                <a:cs typeface="Montserrat"/>
                <a:sym typeface="Montserrat"/>
              </a:rPr>
              <a:t>How long</a:t>
            </a:r>
            <a:r>
              <a:rPr b="1" i="0" lang="en" sz="3200" u="none" cap="none" strike="noStrike">
                <a:solidFill>
                  <a:srgbClr val="FFFFFF"/>
                </a:solidFill>
                <a:latin typeface="Montserrat"/>
                <a:ea typeface="Montserrat"/>
                <a:cs typeface="Montserrat"/>
                <a:sym typeface="Montserrat"/>
              </a:rPr>
              <a:t> will it take</a:t>
            </a:r>
            <a:endParaRPr b="1" i="0" sz="32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3200"/>
              <a:buFont typeface="Arial"/>
              <a:buNone/>
            </a:pPr>
            <a:r>
              <a:rPr b="1" i="0" lang="en" sz="3200" u="none" cap="none" strike="noStrike">
                <a:solidFill>
                  <a:srgbClr val="FFFFFF"/>
                </a:solidFill>
                <a:latin typeface="Montserrat"/>
                <a:ea typeface="Montserrat"/>
                <a:cs typeface="Montserrat"/>
                <a:sym typeface="Montserrat"/>
              </a:rPr>
              <a:t>to crack your password</a:t>
            </a:r>
            <a:endParaRPr b="1" i="0" sz="32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p:nvPr/>
        </p:nvSpPr>
        <p:spPr>
          <a:xfrm>
            <a:off x="50" y="0"/>
            <a:ext cx="9144000" cy="5143500"/>
          </a:xfrm>
          <a:prstGeom prst="rect">
            <a:avLst/>
          </a:prstGeom>
          <a:solidFill>
            <a:srgbClr val="2D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FFFFFF"/>
              </a:solidFill>
              <a:latin typeface="Arial"/>
              <a:ea typeface="Arial"/>
              <a:cs typeface="Arial"/>
              <a:sym typeface="Arial"/>
            </a:endParaRPr>
          </a:p>
        </p:txBody>
      </p:sp>
      <p:pic>
        <p:nvPicPr>
          <p:cNvPr id="225" name="Google Shape;225;p27"/>
          <p:cNvPicPr preferRelativeResize="0"/>
          <p:nvPr/>
        </p:nvPicPr>
        <p:blipFill rotWithShape="1">
          <a:blip r:embed="rId3">
            <a:alphaModFix amt="9000"/>
          </a:blip>
          <a:srcRect b="0" l="0" r="0" t="0"/>
          <a:stretch/>
        </p:blipFill>
        <p:spPr>
          <a:xfrm>
            <a:off x="0" y="0"/>
            <a:ext cx="9144003" cy="5143499"/>
          </a:xfrm>
          <a:prstGeom prst="rect">
            <a:avLst/>
          </a:prstGeom>
          <a:noFill/>
          <a:ln>
            <a:noFill/>
          </a:ln>
        </p:spPr>
      </p:pic>
      <p:sp>
        <p:nvSpPr>
          <p:cNvPr id="226" name="Google Shape;226;p27"/>
          <p:cNvSpPr txBox="1"/>
          <p:nvPr>
            <p:ph idx="1" type="body"/>
          </p:nvPr>
        </p:nvSpPr>
        <p:spPr>
          <a:xfrm>
            <a:off x="1143050" y="3819525"/>
            <a:ext cx="6543600" cy="1209600"/>
          </a:xfrm>
          <a:prstGeom prst="rect">
            <a:avLst/>
          </a:prstGeom>
          <a:noFill/>
          <a:ln>
            <a:noFill/>
          </a:ln>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1800"/>
              <a:buNone/>
            </a:pPr>
            <a:r>
              <a:rPr b="1" lang="en" sz="3200">
                <a:solidFill>
                  <a:schemeClr val="lt1"/>
                </a:solidFill>
                <a:latin typeface="Montserrat"/>
                <a:ea typeface="Montserrat"/>
                <a:cs typeface="Montserrat"/>
                <a:sym typeface="Montserrat"/>
              </a:rPr>
              <a:t>Don’t</a:t>
            </a:r>
            <a:r>
              <a:rPr lang="en" sz="3200">
                <a:solidFill>
                  <a:schemeClr val="lt1"/>
                </a:solidFill>
                <a:latin typeface="Montserrat Medium"/>
                <a:ea typeface="Montserrat Medium"/>
                <a:cs typeface="Montserrat Medium"/>
                <a:sym typeface="Montserrat Medium"/>
              </a:rPr>
              <a:t> reuse passwords!</a:t>
            </a:r>
            <a:endParaRPr sz="3200">
              <a:solidFill>
                <a:srgbClr val="FFFFFF"/>
              </a:solidFill>
              <a:latin typeface="Montserrat Medium"/>
              <a:ea typeface="Montserrat Medium"/>
              <a:cs typeface="Montserrat Medium"/>
              <a:sym typeface="Montserrat Medium"/>
            </a:endParaRPr>
          </a:p>
        </p:txBody>
      </p:sp>
      <p:sp>
        <p:nvSpPr>
          <p:cNvPr id="227" name="Google Shape;227;p27"/>
          <p:cNvSpPr txBox="1"/>
          <p:nvPr/>
        </p:nvSpPr>
        <p:spPr>
          <a:xfrm>
            <a:off x="1179775" y="322700"/>
            <a:ext cx="6811800" cy="1416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chemeClr val="lt1"/>
                </a:solidFill>
                <a:latin typeface="Kalam"/>
                <a:ea typeface="Kalam"/>
                <a:cs typeface="Kalam"/>
                <a:sym typeface="Kalam"/>
              </a:rPr>
              <a:t>How to create a </a:t>
            </a:r>
            <a:r>
              <a:rPr b="1" i="0" lang="en" sz="4000" u="none" cap="none" strike="noStrike">
                <a:solidFill>
                  <a:srgbClr val="11BFF8"/>
                </a:solidFill>
                <a:latin typeface="Kalam"/>
                <a:ea typeface="Kalam"/>
                <a:cs typeface="Kalam"/>
                <a:sym typeface="Kalam"/>
              </a:rPr>
              <a:t>strong</a:t>
            </a:r>
            <a:r>
              <a:rPr b="1" i="0" lang="en" sz="4000" u="none" cap="none" strike="noStrike">
                <a:solidFill>
                  <a:schemeClr val="lt1"/>
                </a:solidFill>
                <a:latin typeface="Kalam"/>
                <a:ea typeface="Kalam"/>
                <a:cs typeface="Kalam"/>
                <a:sym typeface="Kalam"/>
              </a:rPr>
              <a:t> Password:</a:t>
            </a:r>
            <a:endParaRPr b="1" i="0" sz="4000" u="none" cap="none" strike="noStrike">
              <a:solidFill>
                <a:schemeClr val="lt1"/>
              </a:solidFill>
              <a:latin typeface="Kalam"/>
              <a:ea typeface="Kalam"/>
              <a:cs typeface="Kalam"/>
              <a:sym typeface="Kalam"/>
            </a:endParaRPr>
          </a:p>
        </p:txBody>
      </p:sp>
      <p:sp>
        <p:nvSpPr>
          <p:cNvPr id="228" name="Google Shape;228;p27"/>
          <p:cNvSpPr txBox="1"/>
          <p:nvPr>
            <p:ph idx="1" type="body"/>
          </p:nvPr>
        </p:nvSpPr>
        <p:spPr>
          <a:xfrm>
            <a:off x="1143050" y="2752650"/>
            <a:ext cx="7334100" cy="1438200"/>
          </a:xfrm>
          <a:prstGeom prst="rect">
            <a:avLst/>
          </a:prstGeom>
          <a:noFill/>
          <a:ln>
            <a:noFill/>
          </a:ln>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1800"/>
              <a:buNone/>
            </a:pPr>
            <a:r>
              <a:rPr lang="en" sz="3200">
                <a:solidFill>
                  <a:schemeClr val="lt1"/>
                </a:solidFill>
                <a:latin typeface="Montserrat Medium"/>
                <a:ea typeface="Montserrat Medium"/>
                <a:cs typeface="Montserrat Medium"/>
                <a:sym typeface="Montserrat Medium"/>
              </a:rPr>
              <a:t>Use a phrase (</a:t>
            </a:r>
            <a:r>
              <a:rPr b="1" lang="en" sz="3200">
                <a:solidFill>
                  <a:schemeClr val="lt1"/>
                </a:solidFill>
                <a:latin typeface="Montserrat"/>
                <a:ea typeface="Montserrat"/>
                <a:cs typeface="Montserrat"/>
                <a:sym typeface="Montserrat"/>
              </a:rPr>
              <a:t>NO</a:t>
            </a:r>
            <a:r>
              <a:rPr lang="en" sz="3200">
                <a:solidFill>
                  <a:schemeClr val="lt1"/>
                </a:solidFill>
                <a:latin typeface="Montserrat Medium"/>
                <a:ea typeface="Montserrat Medium"/>
                <a:cs typeface="Montserrat Medium"/>
                <a:sym typeface="Montserrat Medium"/>
              </a:rPr>
              <a:t> personal info like your name or B-Day)           </a:t>
            </a:r>
            <a:endParaRPr sz="3200">
              <a:solidFill>
                <a:srgbClr val="FFFFFF"/>
              </a:solidFill>
              <a:latin typeface="Montserrat Medium"/>
              <a:ea typeface="Montserrat Medium"/>
              <a:cs typeface="Montserrat Medium"/>
              <a:sym typeface="Montserrat Medium"/>
            </a:endParaRPr>
          </a:p>
        </p:txBody>
      </p:sp>
      <p:sp>
        <p:nvSpPr>
          <p:cNvPr id="229" name="Google Shape;229;p27"/>
          <p:cNvSpPr txBox="1"/>
          <p:nvPr>
            <p:ph idx="1" type="body"/>
          </p:nvPr>
        </p:nvSpPr>
        <p:spPr>
          <a:xfrm>
            <a:off x="1143050" y="2000250"/>
            <a:ext cx="7648500" cy="828600"/>
          </a:xfrm>
          <a:prstGeom prst="rect">
            <a:avLst/>
          </a:prstGeom>
          <a:noFill/>
          <a:ln>
            <a:noFill/>
          </a:ln>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1800"/>
              <a:buNone/>
            </a:pPr>
            <a:r>
              <a:rPr lang="en" sz="3200">
                <a:solidFill>
                  <a:schemeClr val="lt1"/>
                </a:solidFill>
                <a:latin typeface="Montserrat Medium"/>
                <a:ea typeface="Montserrat Medium"/>
                <a:cs typeface="Montserrat Medium"/>
                <a:sym typeface="Montserrat Medium"/>
              </a:rPr>
              <a:t>Passwords need to be </a:t>
            </a:r>
            <a:r>
              <a:rPr b="1" lang="en" sz="3200">
                <a:solidFill>
                  <a:schemeClr val="lt1"/>
                </a:solidFill>
                <a:latin typeface="Montserrat"/>
                <a:ea typeface="Montserrat"/>
                <a:cs typeface="Montserrat"/>
                <a:sym typeface="Montserrat"/>
              </a:rPr>
              <a:t>long</a:t>
            </a:r>
            <a:r>
              <a:rPr lang="en" sz="3200">
                <a:solidFill>
                  <a:schemeClr val="lt1"/>
                </a:solidFill>
                <a:latin typeface="Montserrat Medium"/>
                <a:ea typeface="Montserrat Medium"/>
                <a:cs typeface="Montserrat Medium"/>
                <a:sym typeface="Montserrat Medium"/>
              </a:rPr>
              <a:t>! </a:t>
            </a:r>
            <a:endParaRPr sz="3200">
              <a:solidFill>
                <a:srgbClr val="FFFFFF"/>
              </a:solidFill>
              <a:latin typeface="Montserrat Medium"/>
              <a:ea typeface="Montserrat Medium"/>
              <a:cs typeface="Montserrat Medium"/>
              <a:sym typeface="Montserrat Medium"/>
            </a:endParaRPr>
          </a:p>
        </p:txBody>
      </p:sp>
      <p:pic>
        <p:nvPicPr>
          <p:cNvPr id="230" name="Google Shape;230;p27"/>
          <p:cNvPicPr preferRelativeResize="0"/>
          <p:nvPr/>
        </p:nvPicPr>
        <p:blipFill rotWithShape="1">
          <a:blip r:embed="rId4">
            <a:alphaModFix/>
          </a:blip>
          <a:srcRect b="0" l="0" r="0" t="0"/>
          <a:stretch/>
        </p:blipFill>
        <p:spPr>
          <a:xfrm>
            <a:off x="895350" y="2341750"/>
            <a:ext cx="133025" cy="145600"/>
          </a:xfrm>
          <a:prstGeom prst="rect">
            <a:avLst/>
          </a:prstGeom>
          <a:noFill/>
          <a:ln>
            <a:noFill/>
          </a:ln>
        </p:spPr>
      </p:pic>
      <p:pic>
        <p:nvPicPr>
          <p:cNvPr id="231" name="Google Shape;231;p27"/>
          <p:cNvPicPr preferRelativeResize="0"/>
          <p:nvPr/>
        </p:nvPicPr>
        <p:blipFill rotWithShape="1">
          <a:blip r:embed="rId4">
            <a:alphaModFix/>
          </a:blip>
          <a:srcRect b="0" l="0" r="0" t="0"/>
          <a:stretch/>
        </p:blipFill>
        <p:spPr>
          <a:xfrm>
            <a:off x="895350" y="3137088"/>
            <a:ext cx="133025" cy="145600"/>
          </a:xfrm>
          <a:prstGeom prst="rect">
            <a:avLst/>
          </a:prstGeom>
          <a:noFill/>
          <a:ln>
            <a:noFill/>
          </a:ln>
        </p:spPr>
      </p:pic>
      <p:pic>
        <p:nvPicPr>
          <p:cNvPr id="232" name="Google Shape;232;p27"/>
          <p:cNvPicPr preferRelativeResize="0"/>
          <p:nvPr/>
        </p:nvPicPr>
        <p:blipFill rotWithShape="1">
          <a:blip r:embed="rId4">
            <a:alphaModFix/>
          </a:blip>
          <a:srcRect b="0" l="0" r="0" t="0"/>
          <a:stretch/>
        </p:blipFill>
        <p:spPr>
          <a:xfrm>
            <a:off x="895350" y="4351525"/>
            <a:ext cx="133025" cy="14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p:nvPr/>
        </p:nvSpPr>
        <p:spPr>
          <a:xfrm>
            <a:off x="50" y="0"/>
            <a:ext cx="9144000" cy="5143500"/>
          </a:xfrm>
          <a:prstGeom prst="rect">
            <a:avLst/>
          </a:prstGeom>
          <a:solidFill>
            <a:srgbClr val="2D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FFFFFF"/>
              </a:solidFill>
              <a:latin typeface="Arial"/>
              <a:ea typeface="Arial"/>
              <a:cs typeface="Arial"/>
              <a:sym typeface="Arial"/>
            </a:endParaRPr>
          </a:p>
        </p:txBody>
      </p:sp>
      <p:pic>
        <p:nvPicPr>
          <p:cNvPr id="238" name="Google Shape;238;p28"/>
          <p:cNvPicPr preferRelativeResize="0"/>
          <p:nvPr/>
        </p:nvPicPr>
        <p:blipFill rotWithShape="1">
          <a:blip r:embed="rId3">
            <a:alphaModFix amt="5000"/>
          </a:blip>
          <a:srcRect b="0" l="0" r="0" t="0"/>
          <a:stretch/>
        </p:blipFill>
        <p:spPr>
          <a:xfrm>
            <a:off x="14300" y="0"/>
            <a:ext cx="9143997" cy="5143499"/>
          </a:xfrm>
          <a:prstGeom prst="rect">
            <a:avLst/>
          </a:prstGeom>
          <a:noFill/>
          <a:ln>
            <a:noFill/>
          </a:ln>
        </p:spPr>
      </p:pic>
      <p:pic>
        <p:nvPicPr>
          <p:cNvPr id="239" name="Google Shape;239;p28"/>
          <p:cNvPicPr preferRelativeResize="0"/>
          <p:nvPr/>
        </p:nvPicPr>
        <p:blipFill rotWithShape="1">
          <a:blip r:embed="rId4">
            <a:alphaModFix/>
          </a:blip>
          <a:srcRect b="0" l="0" r="0" t="0"/>
          <a:stretch/>
        </p:blipFill>
        <p:spPr>
          <a:xfrm>
            <a:off x="7101162" y="1857295"/>
            <a:ext cx="1811650" cy="1971675"/>
          </a:xfrm>
          <a:prstGeom prst="rect">
            <a:avLst/>
          </a:prstGeom>
          <a:noFill/>
          <a:ln>
            <a:noFill/>
          </a:ln>
        </p:spPr>
      </p:pic>
      <p:sp>
        <p:nvSpPr>
          <p:cNvPr id="240" name="Google Shape;240;p28"/>
          <p:cNvSpPr txBox="1"/>
          <p:nvPr/>
        </p:nvSpPr>
        <p:spPr>
          <a:xfrm>
            <a:off x="401550" y="260200"/>
            <a:ext cx="8051100" cy="800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Montserrat Medium"/>
                <a:ea typeface="Montserrat Medium"/>
                <a:cs typeface="Montserrat Medium"/>
                <a:sym typeface="Montserrat Medium"/>
              </a:rPr>
              <a:t>HOWEVER….</a:t>
            </a:r>
            <a:endParaRPr b="0" i="0" sz="4000" u="none" cap="none" strike="noStrike">
              <a:solidFill>
                <a:schemeClr val="lt1"/>
              </a:solidFill>
              <a:latin typeface="Montserrat Medium"/>
              <a:ea typeface="Montserrat Medium"/>
              <a:cs typeface="Montserrat Medium"/>
              <a:sym typeface="Montserrat Medium"/>
            </a:endParaRPr>
          </a:p>
        </p:txBody>
      </p:sp>
      <p:sp>
        <p:nvSpPr>
          <p:cNvPr id="241" name="Google Shape;241;p28"/>
          <p:cNvSpPr txBox="1"/>
          <p:nvPr>
            <p:ph idx="1" type="body"/>
          </p:nvPr>
        </p:nvSpPr>
        <p:spPr>
          <a:xfrm>
            <a:off x="474025" y="2133086"/>
            <a:ext cx="6075900" cy="1170600"/>
          </a:xfrm>
          <a:prstGeom prst="rect">
            <a:avLst/>
          </a:prstGeom>
          <a:noFill/>
          <a:ln>
            <a:noFill/>
          </a:ln>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1800"/>
              <a:buNone/>
            </a:pPr>
            <a:r>
              <a:rPr lang="en" sz="2400">
                <a:solidFill>
                  <a:schemeClr val="lt1"/>
                </a:solidFill>
                <a:latin typeface="Kalam"/>
                <a:ea typeface="Kalam"/>
                <a:cs typeface="Kalam"/>
                <a:sym typeface="Kalam"/>
              </a:rPr>
              <a:t>So even if you have a </a:t>
            </a:r>
            <a:r>
              <a:rPr b="1" lang="en" sz="2400">
                <a:solidFill>
                  <a:srgbClr val="11BFF8"/>
                </a:solidFill>
                <a:latin typeface="Kalam"/>
                <a:ea typeface="Kalam"/>
                <a:cs typeface="Kalam"/>
                <a:sym typeface="Kalam"/>
              </a:rPr>
              <a:t>STRONG PASSWORD</a:t>
            </a:r>
            <a:r>
              <a:rPr lang="en" sz="2400">
                <a:solidFill>
                  <a:schemeClr val="lt1"/>
                </a:solidFill>
                <a:latin typeface="Kalam"/>
                <a:ea typeface="Kalam"/>
                <a:cs typeface="Kalam"/>
                <a:sym typeface="Kalam"/>
              </a:rPr>
              <a:t>, it may still not be enough. </a:t>
            </a:r>
            <a:endParaRPr sz="2400">
              <a:latin typeface="Kalam"/>
              <a:ea typeface="Kalam"/>
              <a:cs typeface="Kalam"/>
              <a:sym typeface="Kalam"/>
            </a:endParaRPr>
          </a:p>
        </p:txBody>
      </p:sp>
      <p:sp>
        <p:nvSpPr>
          <p:cNvPr id="242" name="Google Shape;242;p28"/>
          <p:cNvSpPr txBox="1"/>
          <p:nvPr>
            <p:ph idx="1" type="body"/>
          </p:nvPr>
        </p:nvSpPr>
        <p:spPr>
          <a:xfrm>
            <a:off x="452300" y="3444325"/>
            <a:ext cx="5982900" cy="630600"/>
          </a:xfrm>
          <a:prstGeom prst="rect">
            <a:avLst/>
          </a:prstGeom>
          <a:noFill/>
          <a:ln>
            <a:noFill/>
          </a:ln>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1800"/>
              <a:buNone/>
            </a:pPr>
            <a:r>
              <a:rPr lang="en" sz="1400">
                <a:solidFill>
                  <a:schemeClr val="lt1"/>
                </a:solidFill>
                <a:latin typeface="Montserrat Medium"/>
                <a:ea typeface="Montserrat Medium"/>
                <a:cs typeface="Montserrat Medium"/>
                <a:sym typeface="Montserrat Medium"/>
              </a:rPr>
              <a:t>You can check if yours was leaked at </a:t>
            </a:r>
            <a:r>
              <a:rPr lang="en" sz="1400">
                <a:solidFill>
                  <a:srgbClr val="11BFF8"/>
                </a:solidFill>
                <a:latin typeface="Montserrat Medium"/>
                <a:ea typeface="Montserrat Medium"/>
                <a:cs typeface="Montserrat Medium"/>
                <a:sym typeface="Montserrat Medium"/>
              </a:rPr>
              <a:t>haveibeenpwned.com</a:t>
            </a:r>
            <a:endParaRPr sz="1400">
              <a:solidFill>
                <a:srgbClr val="11BFF8"/>
              </a:solidFill>
              <a:latin typeface="Montserrat Medium"/>
              <a:ea typeface="Montserrat Medium"/>
              <a:cs typeface="Montserrat Medium"/>
              <a:sym typeface="Montserrat Medium"/>
            </a:endParaRPr>
          </a:p>
        </p:txBody>
      </p:sp>
      <p:pic>
        <p:nvPicPr>
          <p:cNvPr id="243" name="Google Shape;243;p28"/>
          <p:cNvPicPr preferRelativeResize="0"/>
          <p:nvPr/>
        </p:nvPicPr>
        <p:blipFill rotWithShape="1">
          <a:blip r:embed="rId5">
            <a:alphaModFix/>
          </a:blip>
          <a:srcRect b="0" l="0" r="0" t="0"/>
          <a:stretch/>
        </p:blipFill>
        <p:spPr>
          <a:xfrm>
            <a:off x="14300" y="3968510"/>
            <a:ext cx="9144002" cy="1174981"/>
          </a:xfrm>
          <a:prstGeom prst="rect">
            <a:avLst/>
          </a:prstGeom>
          <a:noFill/>
          <a:ln>
            <a:noFill/>
          </a:ln>
        </p:spPr>
      </p:pic>
      <p:sp>
        <p:nvSpPr>
          <p:cNvPr id="244" name="Google Shape;244;p28"/>
          <p:cNvSpPr txBox="1"/>
          <p:nvPr/>
        </p:nvSpPr>
        <p:spPr>
          <a:xfrm>
            <a:off x="476084" y="1321736"/>
            <a:ext cx="8119800" cy="942000"/>
          </a:xfrm>
          <a:prstGeom prst="rect">
            <a:avLst/>
          </a:prstGeom>
          <a:noFill/>
          <a:ln>
            <a:noFill/>
          </a:ln>
        </p:spPr>
        <p:txBody>
          <a:bodyPr anchorCtr="0" anchor="ctr" bIns="91425" lIns="91425" spcFirstLastPara="1" rIns="91425" wrap="square" tIns="91425">
            <a:spAutoFit/>
          </a:bodyPr>
          <a:lstStyle/>
          <a:p>
            <a:pPr indent="0" lvl="0" marL="0" marR="0" rtl="0" algn="l">
              <a:lnSpc>
                <a:spcPct val="105000"/>
              </a:lnSpc>
              <a:spcBef>
                <a:spcPts val="0"/>
              </a:spcBef>
              <a:spcAft>
                <a:spcPts val="0"/>
              </a:spcAft>
              <a:buClr>
                <a:schemeClr val="dk1"/>
              </a:buClr>
              <a:buSzPts val="1100"/>
              <a:buFont typeface="Arial"/>
              <a:buNone/>
            </a:pPr>
            <a:r>
              <a:rPr b="1" i="0" lang="en" sz="2400" u="none" cap="none" strike="noStrike">
                <a:solidFill>
                  <a:srgbClr val="11BFF8"/>
                </a:solidFill>
                <a:latin typeface="Kalam"/>
                <a:ea typeface="Kalam"/>
                <a:cs typeface="Kalam"/>
                <a:sym typeface="Kalam"/>
              </a:rPr>
              <a:t>11 BILLION</a:t>
            </a:r>
            <a:r>
              <a:rPr b="0" i="0" lang="en" sz="2400" u="none" cap="none" strike="noStrike">
                <a:solidFill>
                  <a:schemeClr val="lt1"/>
                </a:solidFill>
                <a:latin typeface="Kalam"/>
                <a:ea typeface="Kalam"/>
                <a:cs typeface="Kalam"/>
                <a:sym typeface="Kalam"/>
              </a:rPr>
              <a:t> Accounts were stolen from</a:t>
            </a:r>
            <a:endParaRPr b="0" i="0" sz="2400" u="none" cap="none" strike="noStrike">
              <a:solidFill>
                <a:schemeClr val="lt1"/>
              </a:solidFill>
              <a:latin typeface="Kalam"/>
              <a:ea typeface="Kalam"/>
              <a:cs typeface="Kalam"/>
              <a:sym typeface="Kalam"/>
            </a:endParaRPr>
          </a:p>
          <a:p>
            <a:pPr indent="0" lvl="0" marL="0" marR="0" rtl="0" algn="l">
              <a:lnSpc>
                <a:spcPct val="105000"/>
              </a:lnSpc>
              <a:spcBef>
                <a:spcPts val="0"/>
              </a:spcBef>
              <a:spcAft>
                <a:spcPts val="0"/>
              </a:spcAft>
              <a:buClr>
                <a:schemeClr val="dk1"/>
              </a:buClr>
              <a:buSzPts val="1100"/>
              <a:buFont typeface="Arial"/>
              <a:buNone/>
            </a:pPr>
            <a:r>
              <a:rPr b="0" i="0" lang="en" sz="2400" u="none" cap="none" strike="noStrike">
                <a:solidFill>
                  <a:schemeClr val="lt1"/>
                </a:solidFill>
                <a:latin typeface="Kalam"/>
                <a:ea typeface="Kalam"/>
                <a:cs typeface="Kalam"/>
                <a:sym typeface="Kalam"/>
              </a:rPr>
              <a:t>hacked sites and apps. </a:t>
            </a:r>
            <a:endParaRPr b="0" i="0" sz="2400" u="none" cap="none" strike="noStrike">
              <a:solidFill>
                <a:srgbClr val="000000"/>
              </a:solidFill>
              <a:latin typeface="Kalam"/>
              <a:ea typeface="Kalam"/>
              <a:cs typeface="Kalam"/>
              <a:sym typeface="Kala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p:nvPr/>
        </p:nvSpPr>
        <p:spPr>
          <a:xfrm>
            <a:off x="50" y="0"/>
            <a:ext cx="9144000" cy="5143500"/>
          </a:xfrm>
          <a:prstGeom prst="rect">
            <a:avLst/>
          </a:prstGeom>
          <a:solidFill>
            <a:srgbClr val="2D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FFFFFF"/>
              </a:solidFill>
              <a:latin typeface="Arial"/>
              <a:ea typeface="Arial"/>
              <a:cs typeface="Arial"/>
              <a:sym typeface="Arial"/>
            </a:endParaRPr>
          </a:p>
        </p:txBody>
      </p:sp>
      <p:sp>
        <p:nvSpPr>
          <p:cNvPr id="250" name="Google Shape;250;p29"/>
          <p:cNvSpPr txBox="1"/>
          <p:nvPr>
            <p:ph idx="1" type="body"/>
          </p:nvPr>
        </p:nvSpPr>
        <p:spPr>
          <a:xfrm>
            <a:off x="467400" y="371475"/>
            <a:ext cx="5285700" cy="760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SzPts val="1800"/>
              <a:buNone/>
            </a:pPr>
            <a:r>
              <a:rPr b="1" lang="en" sz="4000">
                <a:solidFill>
                  <a:srgbClr val="FFFFFF"/>
                </a:solidFill>
                <a:latin typeface="Kalam"/>
                <a:ea typeface="Kalam"/>
                <a:cs typeface="Kalam"/>
                <a:sym typeface="Kalam"/>
              </a:rPr>
              <a:t>And That is Why…</a:t>
            </a:r>
            <a:endParaRPr b="1" sz="4000">
              <a:solidFill>
                <a:srgbClr val="FFFFFF"/>
              </a:solidFill>
              <a:latin typeface="Kalam"/>
              <a:ea typeface="Kalam"/>
              <a:cs typeface="Kalam"/>
              <a:sym typeface="Kalam"/>
            </a:endParaRPr>
          </a:p>
        </p:txBody>
      </p:sp>
      <p:pic>
        <p:nvPicPr>
          <p:cNvPr id="251" name="Google Shape;251;p29"/>
          <p:cNvPicPr preferRelativeResize="0"/>
          <p:nvPr/>
        </p:nvPicPr>
        <p:blipFill rotWithShape="1">
          <a:blip r:embed="rId3">
            <a:alphaModFix/>
          </a:blip>
          <a:srcRect b="0" l="0" r="0" t="0"/>
          <a:stretch/>
        </p:blipFill>
        <p:spPr>
          <a:xfrm>
            <a:off x="295435" y="251200"/>
            <a:ext cx="876100" cy="953498"/>
          </a:xfrm>
          <a:prstGeom prst="rect">
            <a:avLst/>
          </a:prstGeom>
          <a:noFill/>
          <a:ln>
            <a:noFill/>
          </a:ln>
        </p:spPr>
      </p:pic>
      <p:pic>
        <p:nvPicPr>
          <p:cNvPr id="252" name="Google Shape;252;p29"/>
          <p:cNvPicPr preferRelativeResize="0"/>
          <p:nvPr/>
        </p:nvPicPr>
        <p:blipFill rotWithShape="1">
          <a:blip r:embed="rId4">
            <a:alphaModFix/>
          </a:blip>
          <a:srcRect b="0" l="0" r="0" t="0"/>
          <a:stretch/>
        </p:blipFill>
        <p:spPr>
          <a:xfrm>
            <a:off x="4000500" y="0"/>
            <a:ext cx="5143500" cy="5143500"/>
          </a:xfrm>
          <a:prstGeom prst="rect">
            <a:avLst/>
          </a:prstGeom>
          <a:noFill/>
          <a:ln>
            <a:noFill/>
          </a:ln>
        </p:spPr>
      </p:pic>
      <p:sp>
        <p:nvSpPr>
          <p:cNvPr id="253" name="Google Shape;253;p29"/>
          <p:cNvSpPr txBox="1"/>
          <p:nvPr/>
        </p:nvSpPr>
        <p:spPr>
          <a:xfrm>
            <a:off x="467400" y="3109050"/>
            <a:ext cx="40416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Montserrat"/>
                <a:ea typeface="Montserrat"/>
                <a:cs typeface="Montserrat"/>
                <a:sym typeface="Montserrat"/>
              </a:rPr>
              <a:t>This will help to </a:t>
            </a:r>
            <a:r>
              <a:rPr b="1" i="0" lang="en" sz="2400" u="none" cap="none" strike="noStrike">
                <a:solidFill>
                  <a:srgbClr val="FFFFFF"/>
                </a:solidFill>
                <a:latin typeface="Montserrat"/>
                <a:ea typeface="Montserrat"/>
                <a:cs typeface="Montserrat"/>
                <a:sym typeface="Montserrat"/>
              </a:rPr>
              <a:t>protect</a:t>
            </a:r>
            <a:endParaRPr b="1" i="0" sz="24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Montserrat"/>
                <a:ea typeface="Montserrat"/>
                <a:cs typeface="Montserrat"/>
                <a:sym typeface="Montserrat"/>
              </a:rPr>
              <a:t>your account</a:t>
            </a:r>
            <a:r>
              <a:rPr b="0" i="0" lang="en" sz="2400" u="none" cap="none" strike="noStrike">
                <a:solidFill>
                  <a:srgbClr val="FFFFFF"/>
                </a:solidFill>
                <a:latin typeface="Montserrat"/>
                <a:ea typeface="Montserrat"/>
                <a:cs typeface="Montserrat"/>
                <a:sym typeface="Montserrat"/>
              </a:rPr>
              <a:t> if your</a:t>
            </a:r>
            <a:endParaRPr b="0" i="0" sz="24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Montserrat"/>
                <a:ea typeface="Montserrat"/>
                <a:cs typeface="Montserrat"/>
                <a:sym typeface="Montserrat"/>
              </a:rPr>
              <a:t>password was stolen or</a:t>
            </a:r>
            <a:endParaRPr b="0" i="0" sz="24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Montserrat"/>
                <a:ea typeface="Montserrat"/>
                <a:cs typeface="Montserrat"/>
                <a:sym typeface="Montserrat"/>
              </a:rPr>
              <a:t>leaked in a data breach.</a:t>
            </a:r>
            <a:endParaRPr b="0" i="0" sz="2400" u="none" cap="none" strike="noStrike">
              <a:solidFill>
                <a:srgbClr val="FFFFFF"/>
              </a:solidFill>
              <a:latin typeface="Montserrat"/>
              <a:ea typeface="Montserrat"/>
              <a:cs typeface="Montserrat"/>
              <a:sym typeface="Montserrat"/>
            </a:endParaRPr>
          </a:p>
        </p:txBody>
      </p:sp>
      <p:pic>
        <p:nvPicPr>
          <p:cNvPr id="254" name="Google Shape;254;p29"/>
          <p:cNvPicPr preferRelativeResize="0"/>
          <p:nvPr/>
        </p:nvPicPr>
        <p:blipFill rotWithShape="1">
          <a:blip r:embed="rId5">
            <a:alphaModFix/>
          </a:blip>
          <a:srcRect b="0" l="0" r="0" t="0"/>
          <a:stretch/>
        </p:blipFill>
        <p:spPr>
          <a:xfrm>
            <a:off x="7718450" y="4821171"/>
            <a:ext cx="1217607" cy="163475"/>
          </a:xfrm>
          <a:prstGeom prst="rect">
            <a:avLst/>
          </a:prstGeom>
          <a:noFill/>
          <a:ln>
            <a:noFill/>
          </a:ln>
        </p:spPr>
      </p:pic>
      <p:sp>
        <p:nvSpPr>
          <p:cNvPr id="255" name="Google Shape;255;p29"/>
          <p:cNvSpPr txBox="1"/>
          <p:nvPr/>
        </p:nvSpPr>
        <p:spPr>
          <a:xfrm>
            <a:off x="452625" y="1689050"/>
            <a:ext cx="4773900" cy="97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chemeClr val="lt1"/>
                </a:solidFill>
                <a:latin typeface="Montserrat"/>
                <a:ea typeface="Montserrat"/>
                <a:cs typeface="Montserrat"/>
                <a:sym typeface="Montserrat"/>
              </a:rPr>
              <a:t>… You should enable </a:t>
            </a:r>
            <a:r>
              <a:rPr b="1" i="0" lang="en" sz="2400" u="none" cap="none" strike="noStrike">
                <a:solidFill>
                  <a:srgbClr val="11BFF8"/>
                </a:solidFill>
                <a:latin typeface="Montserrat"/>
                <a:ea typeface="Montserrat"/>
                <a:cs typeface="Montserrat"/>
                <a:sym typeface="Montserrat"/>
              </a:rPr>
              <a:t>Multi-Factor Authentication</a:t>
            </a:r>
            <a:endParaRPr b="0" i="0" sz="2400" u="none" cap="none" strike="noStrike">
              <a:solidFill>
                <a:srgbClr val="11BFF8"/>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p:nvPr/>
        </p:nvSpPr>
        <p:spPr>
          <a:xfrm>
            <a:off x="50" y="0"/>
            <a:ext cx="9144000" cy="5143500"/>
          </a:xfrm>
          <a:prstGeom prst="rect">
            <a:avLst/>
          </a:prstGeom>
          <a:solidFill>
            <a:srgbClr val="2D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FFFFFF"/>
              </a:solidFill>
              <a:latin typeface="Arial"/>
              <a:ea typeface="Arial"/>
              <a:cs typeface="Arial"/>
              <a:sym typeface="Arial"/>
            </a:endParaRPr>
          </a:p>
        </p:txBody>
      </p:sp>
      <p:sp>
        <p:nvSpPr>
          <p:cNvPr id="261" name="Google Shape;261;p30"/>
          <p:cNvSpPr txBox="1"/>
          <p:nvPr>
            <p:ph idx="1" type="body"/>
          </p:nvPr>
        </p:nvSpPr>
        <p:spPr>
          <a:xfrm>
            <a:off x="1143050" y="4063375"/>
            <a:ext cx="6543600" cy="784800"/>
          </a:xfrm>
          <a:prstGeom prst="rect">
            <a:avLst/>
          </a:prstGeom>
          <a:noFill/>
          <a:ln>
            <a:noFill/>
          </a:ln>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1800"/>
              <a:buNone/>
            </a:pPr>
            <a:r>
              <a:rPr lang="en" sz="2400">
                <a:solidFill>
                  <a:schemeClr val="lt1"/>
                </a:solidFill>
                <a:latin typeface="Montserrat Medium"/>
                <a:ea typeface="Montserrat Medium"/>
                <a:cs typeface="Montserrat Medium"/>
                <a:sym typeface="Montserrat Medium"/>
              </a:rPr>
              <a:t>Or even better yet, a physical USB key</a:t>
            </a:r>
            <a:endParaRPr sz="2400">
              <a:solidFill>
                <a:srgbClr val="FFFFFF"/>
              </a:solidFill>
              <a:latin typeface="Montserrat Medium"/>
              <a:ea typeface="Montserrat Medium"/>
              <a:cs typeface="Montserrat Medium"/>
              <a:sym typeface="Montserrat Medium"/>
            </a:endParaRPr>
          </a:p>
        </p:txBody>
      </p:sp>
      <p:sp>
        <p:nvSpPr>
          <p:cNvPr id="262" name="Google Shape;262;p30"/>
          <p:cNvSpPr txBox="1"/>
          <p:nvPr/>
        </p:nvSpPr>
        <p:spPr>
          <a:xfrm>
            <a:off x="1179775" y="532250"/>
            <a:ext cx="6507000" cy="1169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11BFF8"/>
                </a:solidFill>
                <a:latin typeface="Kalam"/>
                <a:ea typeface="Kalam"/>
                <a:cs typeface="Kalam"/>
                <a:sym typeface="Kalam"/>
              </a:rPr>
              <a:t>What type</a:t>
            </a:r>
            <a:r>
              <a:rPr b="1" i="0" lang="en" sz="3200" u="none" cap="none" strike="noStrike">
                <a:solidFill>
                  <a:schemeClr val="lt1"/>
                </a:solidFill>
                <a:latin typeface="Kalam"/>
                <a:ea typeface="Kalam"/>
                <a:cs typeface="Kalam"/>
                <a:sym typeface="Kalam"/>
              </a:rPr>
              <a:t> of Multi-Factor Authentication to use?</a:t>
            </a:r>
            <a:endParaRPr b="1" i="0" sz="3200" u="none" cap="none" strike="noStrike">
              <a:solidFill>
                <a:schemeClr val="lt1"/>
              </a:solidFill>
              <a:latin typeface="Kalam"/>
              <a:ea typeface="Kalam"/>
              <a:cs typeface="Kalam"/>
              <a:sym typeface="Kalam"/>
            </a:endParaRPr>
          </a:p>
        </p:txBody>
      </p:sp>
      <p:sp>
        <p:nvSpPr>
          <p:cNvPr id="263" name="Google Shape;263;p30"/>
          <p:cNvSpPr txBox="1"/>
          <p:nvPr>
            <p:ph idx="1" type="body"/>
          </p:nvPr>
        </p:nvSpPr>
        <p:spPr>
          <a:xfrm>
            <a:off x="1143050" y="3072775"/>
            <a:ext cx="6372300" cy="1032300"/>
          </a:xfrm>
          <a:prstGeom prst="rect">
            <a:avLst/>
          </a:prstGeom>
          <a:noFill/>
          <a:ln>
            <a:noFill/>
          </a:ln>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1800"/>
              <a:buNone/>
            </a:pPr>
            <a:r>
              <a:rPr lang="en" sz="2400">
                <a:solidFill>
                  <a:schemeClr val="lt1"/>
                </a:solidFill>
                <a:latin typeface="Montserrat Medium"/>
                <a:ea typeface="Montserrat Medium"/>
                <a:cs typeface="Montserrat Medium"/>
                <a:sym typeface="Montserrat Medium"/>
              </a:rPr>
              <a:t>It’s better to use authenticator apps</a:t>
            </a:r>
            <a:endParaRPr sz="2400">
              <a:solidFill>
                <a:schemeClr val="lt1"/>
              </a:solidFill>
              <a:latin typeface="Montserrat Medium"/>
              <a:ea typeface="Montserrat Medium"/>
              <a:cs typeface="Montserrat Medium"/>
              <a:sym typeface="Montserrat Medium"/>
            </a:endParaRPr>
          </a:p>
          <a:p>
            <a:pPr indent="0" lvl="0" marL="0" rtl="0" algn="l">
              <a:lnSpc>
                <a:spcPct val="105000"/>
              </a:lnSpc>
              <a:spcBef>
                <a:spcPts val="0"/>
              </a:spcBef>
              <a:spcAft>
                <a:spcPts val="0"/>
              </a:spcAft>
              <a:buSzPts val="1800"/>
              <a:buNone/>
            </a:pPr>
            <a:r>
              <a:rPr lang="en" sz="2400">
                <a:solidFill>
                  <a:schemeClr val="lt1"/>
                </a:solidFill>
                <a:latin typeface="Montserrat Medium"/>
                <a:ea typeface="Montserrat Medium"/>
                <a:cs typeface="Montserrat Medium"/>
                <a:sym typeface="Montserrat Medium"/>
              </a:rPr>
              <a:t>like Google or Microsoft Authenticator</a:t>
            </a:r>
            <a:endParaRPr sz="2400">
              <a:solidFill>
                <a:srgbClr val="FFFFFF"/>
              </a:solidFill>
              <a:latin typeface="Montserrat Medium"/>
              <a:ea typeface="Montserrat Medium"/>
              <a:cs typeface="Montserrat Medium"/>
              <a:sym typeface="Montserrat Medium"/>
            </a:endParaRPr>
          </a:p>
        </p:txBody>
      </p:sp>
      <p:sp>
        <p:nvSpPr>
          <p:cNvPr id="264" name="Google Shape;264;p30"/>
          <p:cNvSpPr txBox="1"/>
          <p:nvPr>
            <p:ph idx="1" type="body"/>
          </p:nvPr>
        </p:nvSpPr>
        <p:spPr>
          <a:xfrm>
            <a:off x="1133525" y="2114550"/>
            <a:ext cx="6105600" cy="828600"/>
          </a:xfrm>
          <a:prstGeom prst="rect">
            <a:avLst/>
          </a:prstGeom>
          <a:noFill/>
          <a:ln>
            <a:noFill/>
          </a:ln>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1800"/>
              <a:buNone/>
            </a:pPr>
            <a:r>
              <a:rPr lang="en" sz="2400">
                <a:solidFill>
                  <a:schemeClr val="lt1"/>
                </a:solidFill>
                <a:latin typeface="Montserrat Medium"/>
                <a:ea typeface="Montserrat Medium"/>
                <a:cs typeface="Montserrat Medium"/>
                <a:sym typeface="Montserrat Medium"/>
              </a:rPr>
              <a:t>Most common is text based (SMS),</a:t>
            </a:r>
            <a:endParaRPr sz="2400">
              <a:solidFill>
                <a:schemeClr val="lt1"/>
              </a:solidFill>
              <a:latin typeface="Montserrat Medium"/>
              <a:ea typeface="Montserrat Medium"/>
              <a:cs typeface="Montserrat Medium"/>
              <a:sym typeface="Montserrat Medium"/>
            </a:endParaRPr>
          </a:p>
          <a:p>
            <a:pPr indent="0" lvl="0" marL="0" rtl="0" algn="l">
              <a:lnSpc>
                <a:spcPct val="105000"/>
              </a:lnSpc>
              <a:spcBef>
                <a:spcPts val="0"/>
              </a:spcBef>
              <a:spcAft>
                <a:spcPts val="0"/>
              </a:spcAft>
              <a:buSzPts val="1800"/>
              <a:buNone/>
            </a:pPr>
            <a:r>
              <a:rPr lang="en" sz="2400">
                <a:solidFill>
                  <a:schemeClr val="lt1"/>
                </a:solidFill>
                <a:latin typeface="Montserrat Medium"/>
                <a:ea typeface="Montserrat Medium"/>
                <a:cs typeface="Montserrat Medium"/>
                <a:sym typeface="Montserrat Medium"/>
              </a:rPr>
              <a:t>but it’s the least secure</a:t>
            </a:r>
            <a:endParaRPr sz="2400">
              <a:solidFill>
                <a:srgbClr val="FFFFFF"/>
              </a:solidFill>
              <a:latin typeface="Montserrat Medium"/>
              <a:ea typeface="Montserrat Medium"/>
              <a:cs typeface="Montserrat Medium"/>
              <a:sym typeface="Montserrat Medium"/>
            </a:endParaRPr>
          </a:p>
        </p:txBody>
      </p:sp>
      <p:pic>
        <p:nvPicPr>
          <p:cNvPr id="265" name="Google Shape;265;p30"/>
          <p:cNvPicPr preferRelativeResize="0"/>
          <p:nvPr/>
        </p:nvPicPr>
        <p:blipFill rotWithShape="1">
          <a:blip r:embed="rId3">
            <a:alphaModFix/>
          </a:blip>
          <a:srcRect b="0" l="0" r="0" t="0"/>
          <a:stretch/>
        </p:blipFill>
        <p:spPr>
          <a:xfrm>
            <a:off x="904875" y="2275075"/>
            <a:ext cx="133025" cy="145600"/>
          </a:xfrm>
          <a:prstGeom prst="rect">
            <a:avLst/>
          </a:prstGeom>
          <a:noFill/>
          <a:ln>
            <a:noFill/>
          </a:ln>
        </p:spPr>
      </p:pic>
      <p:pic>
        <p:nvPicPr>
          <p:cNvPr id="266" name="Google Shape;266;p30"/>
          <p:cNvPicPr preferRelativeResize="0"/>
          <p:nvPr/>
        </p:nvPicPr>
        <p:blipFill rotWithShape="1">
          <a:blip r:embed="rId3">
            <a:alphaModFix/>
          </a:blip>
          <a:srcRect b="0" l="0" r="0" t="0"/>
          <a:stretch/>
        </p:blipFill>
        <p:spPr>
          <a:xfrm>
            <a:off x="904875" y="3322825"/>
            <a:ext cx="133025" cy="145600"/>
          </a:xfrm>
          <a:prstGeom prst="rect">
            <a:avLst/>
          </a:prstGeom>
          <a:noFill/>
          <a:ln>
            <a:noFill/>
          </a:ln>
        </p:spPr>
      </p:pic>
      <p:pic>
        <p:nvPicPr>
          <p:cNvPr id="267" name="Google Shape;267;p30"/>
          <p:cNvPicPr preferRelativeResize="0"/>
          <p:nvPr/>
        </p:nvPicPr>
        <p:blipFill rotWithShape="1">
          <a:blip r:embed="rId3">
            <a:alphaModFix/>
          </a:blip>
          <a:srcRect b="0" l="0" r="0" t="0"/>
          <a:stretch/>
        </p:blipFill>
        <p:spPr>
          <a:xfrm>
            <a:off x="904875" y="4389625"/>
            <a:ext cx="133025" cy="145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p:nvPr/>
        </p:nvSpPr>
        <p:spPr>
          <a:xfrm>
            <a:off x="50" y="0"/>
            <a:ext cx="9144000" cy="5143500"/>
          </a:xfrm>
          <a:prstGeom prst="rect">
            <a:avLst/>
          </a:prstGeom>
          <a:solidFill>
            <a:srgbClr val="2D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FFFFFF"/>
              </a:solidFill>
              <a:latin typeface="Arial"/>
              <a:ea typeface="Arial"/>
              <a:cs typeface="Arial"/>
              <a:sym typeface="Arial"/>
            </a:endParaRPr>
          </a:p>
        </p:txBody>
      </p:sp>
      <p:pic>
        <p:nvPicPr>
          <p:cNvPr id="273" name="Google Shape;273;p31"/>
          <p:cNvPicPr preferRelativeResize="0"/>
          <p:nvPr/>
        </p:nvPicPr>
        <p:blipFill rotWithShape="1">
          <a:blip r:embed="rId3">
            <a:alphaModFix amt="5000"/>
          </a:blip>
          <a:srcRect b="0" l="0" r="0" t="0"/>
          <a:stretch/>
        </p:blipFill>
        <p:spPr>
          <a:xfrm>
            <a:off x="14300" y="0"/>
            <a:ext cx="9143997" cy="5143499"/>
          </a:xfrm>
          <a:prstGeom prst="rect">
            <a:avLst/>
          </a:prstGeom>
          <a:noFill/>
          <a:ln>
            <a:noFill/>
          </a:ln>
        </p:spPr>
      </p:pic>
      <p:sp>
        <p:nvSpPr>
          <p:cNvPr id="274" name="Google Shape;274;p31"/>
          <p:cNvSpPr txBox="1"/>
          <p:nvPr>
            <p:ph idx="1" type="body"/>
          </p:nvPr>
        </p:nvSpPr>
        <p:spPr>
          <a:xfrm>
            <a:off x="1143050" y="4010025"/>
            <a:ext cx="6096000" cy="684000"/>
          </a:xfrm>
          <a:prstGeom prst="rect">
            <a:avLst/>
          </a:prstGeom>
          <a:noFill/>
          <a:ln>
            <a:noFill/>
          </a:ln>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1800"/>
              <a:buNone/>
            </a:pPr>
            <a:r>
              <a:rPr lang="en" sz="1600">
                <a:solidFill>
                  <a:schemeClr val="lt1"/>
                </a:solidFill>
                <a:latin typeface="Montserrat Medium"/>
                <a:ea typeface="Montserrat Medium"/>
                <a:cs typeface="Montserrat Medium"/>
                <a:sym typeface="Montserrat Medium"/>
              </a:rPr>
              <a:t>Enable the Firewall on your device and </a:t>
            </a:r>
            <a:r>
              <a:rPr b="1" lang="en" sz="1600">
                <a:solidFill>
                  <a:srgbClr val="11BFF8"/>
                </a:solidFill>
                <a:latin typeface="Montserrat"/>
                <a:ea typeface="Montserrat"/>
                <a:cs typeface="Montserrat"/>
                <a:sym typeface="Montserrat"/>
              </a:rPr>
              <a:t>use a VPN</a:t>
            </a:r>
            <a:br>
              <a:rPr lang="en" sz="1600">
                <a:solidFill>
                  <a:schemeClr val="lt1"/>
                </a:solidFill>
                <a:latin typeface="Montserrat Medium"/>
                <a:ea typeface="Montserrat Medium"/>
                <a:cs typeface="Montserrat Medium"/>
                <a:sym typeface="Montserrat Medium"/>
              </a:rPr>
            </a:br>
            <a:r>
              <a:rPr lang="en" sz="1600">
                <a:solidFill>
                  <a:schemeClr val="lt1"/>
                </a:solidFill>
                <a:latin typeface="Montserrat Medium"/>
                <a:ea typeface="Montserrat Medium"/>
                <a:cs typeface="Montserrat Medium"/>
                <a:sym typeface="Montserrat Medium"/>
              </a:rPr>
              <a:t>(Try to avoid Free VPN’s - some are owned by criminals)</a:t>
            </a:r>
            <a:endParaRPr sz="1600">
              <a:solidFill>
                <a:srgbClr val="FFFFFF"/>
              </a:solidFill>
              <a:latin typeface="Montserrat Medium"/>
              <a:ea typeface="Montserrat Medium"/>
              <a:cs typeface="Montserrat Medium"/>
              <a:sym typeface="Montserrat Medium"/>
            </a:endParaRPr>
          </a:p>
        </p:txBody>
      </p:sp>
      <p:sp>
        <p:nvSpPr>
          <p:cNvPr id="275" name="Google Shape;275;p31"/>
          <p:cNvSpPr txBox="1"/>
          <p:nvPr/>
        </p:nvSpPr>
        <p:spPr>
          <a:xfrm>
            <a:off x="1142675" y="503675"/>
            <a:ext cx="8051100" cy="1169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11BFF8"/>
                </a:solidFill>
                <a:latin typeface="Kalam"/>
                <a:ea typeface="Kalam"/>
                <a:cs typeface="Kalam"/>
                <a:sym typeface="Kalam"/>
              </a:rPr>
              <a:t>How to avoid</a:t>
            </a:r>
            <a:r>
              <a:rPr b="1" i="0" lang="en" sz="3200" u="none" cap="none" strike="noStrike">
                <a:solidFill>
                  <a:schemeClr val="lt1"/>
                </a:solidFill>
                <a:latin typeface="Kalam"/>
                <a:ea typeface="Kalam"/>
                <a:cs typeface="Kalam"/>
                <a:sym typeface="Kalam"/>
              </a:rPr>
              <a:t> getting hacked</a:t>
            </a:r>
            <a:endParaRPr b="1" i="0" sz="3200" u="none" cap="none" strike="noStrike">
              <a:solidFill>
                <a:schemeClr val="lt1"/>
              </a:solidFill>
              <a:latin typeface="Kalam"/>
              <a:ea typeface="Kalam"/>
              <a:cs typeface="Kalam"/>
              <a:sym typeface="Kalam"/>
            </a:endParaRPr>
          </a:p>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chemeClr val="lt1"/>
                </a:solidFill>
                <a:latin typeface="Kalam"/>
                <a:ea typeface="Kalam"/>
                <a:cs typeface="Kalam"/>
                <a:sym typeface="Kalam"/>
              </a:rPr>
              <a:t>on public WiFi:</a:t>
            </a:r>
            <a:endParaRPr b="1" i="0" sz="3200" u="none" cap="none" strike="noStrike">
              <a:solidFill>
                <a:schemeClr val="lt1"/>
              </a:solidFill>
              <a:latin typeface="Kalam"/>
              <a:ea typeface="Kalam"/>
              <a:cs typeface="Kalam"/>
              <a:sym typeface="Kalam"/>
            </a:endParaRPr>
          </a:p>
        </p:txBody>
      </p:sp>
      <p:sp>
        <p:nvSpPr>
          <p:cNvPr id="276" name="Google Shape;276;p31"/>
          <p:cNvSpPr txBox="1"/>
          <p:nvPr>
            <p:ph idx="1" type="body"/>
          </p:nvPr>
        </p:nvSpPr>
        <p:spPr>
          <a:xfrm>
            <a:off x="1143050" y="3048000"/>
            <a:ext cx="6524700" cy="752400"/>
          </a:xfrm>
          <a:prstGeom prst="rect">
            <a:avLst/>
          </a:prstGeom>
          <a:noFill/>
          <a:ln>
            <a:noFill/>
          </a:ln>
        </p:spPr>
        <p:txBody>
          <a:bodyPr anchorCtr="0" anchor="ctr"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lang="en" sz="1600">
                <a:solidFill>
                  <a:schemeClr val="lt1"/>
                </a:solidFill>
                <a:latin typeface="Montserrat Medium"/>
                <a:ea typeface="Montserrat Medium"/>
                <a:cs typeface="Montserrat Medium"/>
                <a:sym typeface="Montserrat Medium"/>
              </a:rPr>
              <a:t>Criminals often setup hotspots with fake Wifi Names,</a:t>
            </a:r>
            <a:br>
              <a:rPr lang="en" sz="1600">
                <a:solidFill>
                  <a:schemeClr val="lt1"/>
                </a:solidFill>
                <a:latin typeface="Montserrat Medium"/>
                <a:ea typeface="Montserrat Medium"/>
                <a:cs typeface="Montserrat Medium"/>
                <a:sym typeface="Montserrat Medium"/>
              </a:rPr>
            </a:br>
            <a:r>
              <a:rPr lang="en" sz="1600">
                <a:solidFill>
                  <a:schemeClr val="lt1"/>
                </a:solidFill>
                <a:latin typeface="Montserrat Medium"/>
                <a:ea typeface="Montserrat Medium"/>
                <a:cs typeface="Montserrat Medium"/>
                <a:sym typeface="Montserrat Medium"/>
              </a:rPr>
              <a:t>so </a:t>
            </a:r>
            <a:r>
              <a:rPr b="1" lang="en" sz="1600">
                <a:solidFill>
                  <a:srgbClr val="11BFF8"/>
                </a:solidFill>
                <a:latin typeface="Montserrat"/>
                <a:ea typeface="Montserrat"/>
                <a:cs typeface="Montserrat"/>
                <a:sym typeface="Montserrat"/>
              </a:rPr>
              <a:t>ask</a:t>
            </a:r>
            <a:r>
              <a:rPr lang="en" sz="1600">
                <a:solidFill>
                  <a:schemeClr val="lt1"/>
                </a:solidFill>
                <a:latin typeface="Montserrat Medium"/>
                <a:ea typeface="Montserrat Medium"/>
                <a:cs typeface="Montserrat Medium"/>
                <a:sym typeface="Montserrat Medium"/>
              </a:rPr>
              <a:t> the Barista or Receptionist for the </a:t>
            </a:r>
            <a:r>
              <a:rPr b="1" lang="en" sz="1600">
                <a:solidFill>
                  <a:srgbClr val="11BFF8"/>
                </a:solidFill>
                <a:latin typeface="Montserrat"/>
                <a:ea typeface="Montserrat"/>
                <a:cs typeface="Montserrat"/>
                <a:sym typeface="Montserrat"/>
              </a:rPr>
              <a:t>Official WiFi Name</a:t>
            </a:r>
            <a:endParaRPr b="1" sz="1600">
              <a:solidFill>
                <a:srgbClr val="11BFF8"/>
              </a:solidFill>
              <a:latin typeface="Montserrat"/>
              <a:ea typeface="Montserrat"/>
              <a:cs typeface="Montserrat"/>
              <a:sym typeface="Montserrat"/>
            </a:endParaRPr>
          </a:p>
        </p:txBody>
      </p:sp>
      <p:sp>
        <p:nvSpPr>
          <p:cNvPr id="277" name="Google Shape;277;p31"/>
          <p:cNvSpPr txBox="1"/>
          <p:nvPr>
            <p:ph idx="1" type="body"/>
          </p:nvPr>
        </p:nvSpPr>
        <p:spPr>
          <a:xfrm>
            <a:off x="1143050" y="2057400"/>
            <a:ext cx="7648500" cy="828600"/>
          </a:xfrm>
          <a:prstGeom prst="rect">
            <a:avLst/>
          </a:prstGeom>
          <a:noFill/>
          <a:ln>
            <a:noFill/>
          </a:ln>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1800"/>
              <a:buNone/>
            </a:pPr>
            <a:r>
              <a:rPr lang="en" sz="1600">
                <a:solidFill>
                  <a:schemeClr val="lt1"/>
                </a:solidFill>
                <a:latin typeface="Montserrat Medium"/>
                <a:ea typeface="Montserrat Medium"/>
                <a:cs typeface="Montserrat Medium"/>
                <a:sym typeface="Montserrat Medium"/>
              </a:rPr>
              <a:t>If you have the option to </a:t>
            </a:r>
            <a:r>
              <a:rPr b="1" lang="en" sz="1600">
                <a:solidFill>
                  <a:srgbClr val="11BFF8"/>
                </a:solidFill>
                <a:latin typeface="Montserrat"/>
                <a:ea typeface="Montserrat"/>
                <a:cs typeface="Montserrat"/>
                <a:sym typeface="Montserrat"/>
              </a:rPr>
              <a:t>use</a:t>
            </a:r>
            <a:r>
              <a:rPr b="1" lang="en" sz="1600">
                <a:solidFill>
                  <a:schemeClr val="lt1"/>
                </a:solidFill>
                <a:latin typeface="Montserrat"/>
                <a:ea typeface="Montserrat"/>
                <a:cs typeface="Montserrat"/>
                <a:sym typeface="Montserrat"/>
              </a:rPr>
              <a:t> </a:t>
            </a:r>
            <a:r>
              <a:rPr lang="en" sz="1600">
                <a:solidFill>
                  <a:schemeClr val="lt1"/>
                </a:solidFill>
                <a:latin typeface="Montserrat Medium"/>
                <a:ea typeface="Montserrat Medium"/>
                <a:cs typeface="Montserrat Medium"/>
                <a:sym typeface="Montserrat Medium"/>
              </a:rPr>
              <a:t>your</a:t>
            </a:r>
            <a:r>
              <a:rPr b="1" lang="en" sz="1600">
                <a:solidFill>
                  <a:schemeClr val="lt1"/>
                </a:solidFill>
                <a:latin typeface="Montserrat"/>
                <a:ea typeface="Montserrat"/>
                <a:cs typeface="Montserrat"/>
                <a:sym typeface="Montserrat"/>
              </a:rPr>
              <a:t> </a:t>
            </a:r>
            <a:r>
              <a:rPr b="1" lang="en" sz="1600">
                <a:solidFill>
                  <a:srgbClr val="11BFF8"/>
                </a:solidFill>
                <a:latin typeface="Montserrat"/>
                <a:ea typeface="Montserrat"/>
                <a:cs typeface="Montserrat"/>
                <a:sym typeface="Montserrat"/>
              </a:rPr>
              <a:t>mobile data plan</a:t>
            </a:r>
            <a:r>
              <a:rPr lang="en" sz="1600">
                <a:solidFill>
                  <a:schemeClr val="lt1"/>
                </a:solidFill>
                <a:latin typeface="Montserrat Medium"/>
                <a:ea typeface="Montserrat Medium"/>
                <a:cs typeface="Montserrat Medium"/>
                <a:sym typeface="Montserrat Medium"/>
              </a:rPr>
              <a:t>,</a:t>
            </a:r>
            <a:endParaRPr sz="1600">
              <a:solidFill>
                <a:schemeClr val="lt1"/>
              </a:solidFill>
              <a:latin typeface="Montserrat Medium"/>
              <a:ea typeface="Montserrat Medium"/>
              <a:cs typeface="Montserrat Medium"/>
              <a:sym typeface="Montserrat Medium"/>
            </a:endParaRPr>
          </a:p>
          <a:p>
            <a:pPr indent="0" lvl="0" marL="0" rtl="0" algn="l">
              <a:lnSpc>
                <a:spcPct val="105000"/>
              </a:lnSpc>
              <a:spcBef>
                <a:spcPts val="0"/>
              </a:spcBef>
              <a:spcAft>
                <a:spcPts val="0"/>
              </a:spcAft>
              <a:buSzPts val="1800"/>
              <a:buNone/>
            </a:pPr>
            <a:r>
              <a:rPr lang="en" sz="1600">
                <a:solidFill>
                  <a:schemeClr val="lt1"/>
                </a:solidFill>
                <a:latin typeface="Montserrat Medium"/>
                <a:ea typeface="Montserrat Medium"/>
                <a:cs typeface="Montserrat Medium"/>
                <a:sym typeface="Montserrat Medium"/>
              </a:rPr>
              <a:t>that’s better than public WiFi</a:t>
            </a:r>
            <a:endParaRPr sz="1600">
              <a:solidFill>
                <a:srgbClr val="FFFFFF"/>
              </a:solidFill>
              <a:latin typeface="Montserrat Medium"/>
              <a:ea typeface="Montserrat Medium"/>
              <a:cs typeface="Montserrat Medium"/>
              <a:sym typeface="Montserrat Medium"/>
            </a:endParaRPr>
          </a:p>
        </p:txBody>
      </p:sp>
      <p:pic>
        <p:nvPicPr>
          <p:cNvPr id="278" name="Google Shape;278;p31"/>
          <p:cNvPicPr preferRelativeResize="0"/>
          <p:nvPr/>
        </p:nvPicPr>
        <p:blipFill rotWithShape="1">
          <a:blip r:embed="rId4">
            <a:alphaModFix/>
          </a:blip>
          <a:srcRect b="0" l="0" r="0" t="0"/>
          <a:stretch/>
        </p:blipFill>
        <p:spPr>
          <a:xfrm>
            <a:off x="904875" y="2275075"/>
            <a:ext cx="133025" cy="145600"/>
          </a:xfrm>
          <a:prstGeom prst="rect">
            <a:avLst/>
          </a:prstGeom>
          <a:noFill/>
          <a:ln>
            <a:noFill/>
          </a:ln>
        </p:spPr>
      </p:pic>
      <p:pic>
        <p:nvPicPr>
          <p:cNvPr id="279" name="Google Shape;279;p31"/>
          <p:cNvPicPr preferRelativeResize="0"/>
          <p:nvPr/>
        </p:nvPicPr>
        <p:blipFill rotWithShape="1">
          <a:blip r:embed="rId4">
            <a:alphaModFix/>
          </a:blip>
          <a:srcRect b="0" l="0" r="0" t="0"/>
          <a:stretch/>
        </p:blipFill>
        <p:spPr>
          <a:xfrm>
            <a:off x="904875" y="3218050"/>
            <a:ext cx="133025" cy="145600"/>
          </a:xfrm>
          <a:prstGeom prst="rect">
            <a:avLst/>
          </a:prstGeom>
          <a:noFill/>
          <a:ln>
            <a:noFill/>
          </a:ln>
        </p:spPr>
      </p:pic>
      <p:pic>
        <p:nvPicPr>
          <p:cNvPr id="280" name="Google Shape;280;p31"/>
          <p:cNvPicPr preferRelativeResize="0"/>
          <p:nvPr/>
        </p:nvPicPr>
        <p:blipFill rotWithShape="1">
          <a:blip r:embed="rId4">
            <a:alphaModFix/>
          </a:blip>
          <a:srcRect b="0" l="0" r="0" t="0"/>
          <a:stretch/>
        </p:blipFill>
        <p:spPr>
          <a:xfrm>
            <a:off x="904875" y="4170550"/>
            <a:ext cx="133025" cy="145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p:nvPr/>
        </p:nvSpPr>
        <p:spPr>
          <a:xfrm>
            <a:off x="50" y="-7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6" name="Google Shape;66;p14"/>
          <p:cNvPicPr preferRelativeResize="0"/>
          <p:nvPr/>
        </p:nvPicPr>
        <p:blipFill rotWithShape="1">
          <a:blip r:embed="rId3">
            <a:alphaModFix/>
          </a:blip>
          <a:srcRect b="0" l="0" r="0" t="0"/>
          <a:stretch/>
        </p:blipFill>
        <p:spPr>
          <a:xfrm>
            <a:off x="0" y="-75"/>
            <a:ext cx="9144000" cy="5143500"/>
          </a:xfrm>
          <a:prstGeom prst="rect">
            <a:avLst/>
          </a:prstGeom>
          <a:noFill/>
          <a:ln>
            <a:noFill/>
          </a:ln>
        </p:spPr>
      </p:pic>
      <p:pic>
        <p:nvPicPr>
          <p:cNvPr id="67" name="Google Shape;67;p14"/>
          <p:cNvPicPr preferRelativeResize="0"/>
          <p:nvPr/>
        </p:nvPicPr>
        <p:blipFill rotWithShape="1">
          <a:blip r:embed="rId4">
            <a:alphaModFix/>
          </a:blip>
          <a:srcRect b="0" l="0" r="0" t="0"/>
          <a:stretch/>
        </p:blipFill>
        <p:spPr>
          <a:xfrm>
            <a:off x="1293699" y="450113"/>
            <a:ext cx="6556700" cy="4243276"/>
          </a:xfrm>
          <a:prstGeom prst="rect">
            <a:avLst/>
          </a:prstGeom>
          <a:noFill/>
          <a:ln cap="flat" cmpd="sng" w="38100">
            <a:solidFill>
              <a:schemeClr val="lt1"/>
            </a:solidFill>
            <a:prstDash val="solid"/>
            <a:round/>
            <a:headEnd len="sm" w="sm" type="none"/>
            <a:tailEnd len="sm" w="sm" type="none"/>
          </a:ln>
        </p:spPr>
      </p:pic>
      <p:pic>
        <p:nvPicPr>
          <p:cNvPr id="68" name="Google Shape;68;p14"/>
          <p:cNvPicPr preferRelativeResize="0"/>
          <p:nvPr/>
        </p:nvPicPr>
        <p:blipFill rotWithShape="1">
          <a:blip r:embed="rId3">
            <a:alphaModFix/>
          </a:blip>
          <a:srcRect b="0" l="0" r="0" t="0"/>
          <a:stretch/>
        </p:blipFill>
        <p:spPr>
          <a:xfrm>
            <a:off x="0" y="-75"/>
            <a:ext cx="9144000" cy="5143500"/>
          </a:xfrm>
          <a:prstGeom prst="rect">
            <a:avLst/>
          </a:prstGeom>
          <a:noFill/>
          <a:ln>
            <a:noFill/>
          </a:ln>
        </p:spPr>
      </p:pic>
      <p:sp>
        <p:nvSpPr>
          <p:cNvPr id="69" name="Google Shape;69;p14"/>
          <p:cNvSpPr/>
          <p:nvPr/>
        </p:nvSpPr>
        <p:spPr>
          <a:xfrm>
            <a:off x="7782225" y="636250"/>
            <a:ext cx="87000" cy="3683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70" name="Google Shape;70;p14"/>
          <p:cNvCxnSpPr/>
          <p:nvPr/>
        </p:nvCxnSpPr>
        <p:spPr>
          <a:xfrm rot="10800000">
            <a:off x="6315700" y="1962625"/>
            <a:ext cx="1125000" cy="9600"/>
          </a:xfrm>
          <a:prstGeom prst="straightConnector1">
            <a:avLst/>
          </a:prstGeom>
          <a:noFill/>
          <a:ln cap="flat" cmpd="sng" w="76200">
            <a:solidFill>
              <a:srgbClr val="FF0000"/>
            </a:solidFill>
            <a:prstDash val="solid"/>
            <a:round/>
            <a:headEnd len="sm" w="sm" type="none"/>
            <a:tailEnd len="sm" w="sm" type="none"/>
          </a:ln>
        </p:spPr>
      </p:cxnSp>
      <p:cxnSp>
        <p:nvCxnSpPr>
          <p:cNvPr id="71" name="Google Shape;71;p14"/>
          <p:cNvCxnSpPr/>
          <p:nvPr/>
        </p:nvCxnSpPr>
        <p:spPr>
          <a:xfrm rot="10800000">
            <a:off x="2180250" y="2961450"/>
            <a:ext cx="1136700" cy="8100"/>
          </a:xfrm>
          <a:prstGeom prst="straightConnector1">
            <a:avLst/>
          </a:prstGeom>
          <a:noFill/>
          <a:ln cap="flat" cmpd="sng" w="76200">
            <a:solidFill>
              <a:srgbClr val="FF000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p:nvPr/>
        </p:nvSpPr>
        <p:spPr>
          <a:xfrm>
            <a:off x="50" y="0"/>
            <a:ext cx="9144000" cy="5143500"/>
          </a:xfrm>
          <a:prstGeom prst="rect">
            <a:avLst/>
          </a:prstGeom>
          <a:solidFill>
            <a:srgbClr val="2D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FFFFFF"/>
              </a:solidFill>
              <a:latin typeface="Arial"/>
              <a:ea typeface="Arial"/>
              <a:cs typeface="Arial"/>
              <a:sym typeface="Arial"/>
            </a:endParaRPr>
          </a:p>
        </p:txBody>
      </p:sp>
      <p:sp>
        <p:nvSpPr>
          <p:cNvPr id="286" name="Google Shape;286;p32"/>
          <p:cNvSpPr txBox="1"/>
          <p:nvPr>
            <p:ph idx="1" type="body"/>
          </p:nvPr>
        </p:nvSpPr>
        <p:spPr>
          <a:xfrm>
            <a:off x="400050" y="986450"/>
            <a:ext cx="3771900" cy="838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SzPts val="1800"/>
              <a:buNone/>
            </a:pPr>
            <a:r>
              <a:rPr b="1" lang="en" sz="4000">
                <a:solidFill>
                  <a:srgbClr val="11BFF8"/>
                </a:solidFill>
                <a:latin typeface="Montserrat"/>
                <a:ea typeface="Montserrat"/>
                <a:cs typeface="Montserrat"/>
                <a:sym typeface="Montserrat"/>
              </a:rPr>
              <a:t>Ransomware </a:t>
            </a:r>
            <a:endParaRPr b="1" sz="4000">
              <a:solidFill>
                <a:srgbClr val="11BFF8"/>
              </a:solidFill>
              <a:latin typeface="Montserrat"/>
              <a:ea typeface="Montserrat"/>
              <a:cs typeface="Montserrat"/>
              <a:sym typeface="Montserrat"/>
            </a:endParaRPr>
          </a:p>
        </p:txBody>
      </p:sp>
      <p:pic>
        <p:nvPicPr>
          <p:cNvPr id="287" name="Google Shape;287;p32"/>
          <p:cNvPicPr preferRelativeResize="0"/>
          <p:nvPr/>
        </p:nvPicPr>
        <p:blipFill rotWithShape="1">
          <a:blip r:embed="rId3">
            <a:alphaModFix/>
          </a:blip>
          <a:srcRect b="0" l="0" r="0" t="0"/>
          <a:stretch/>
        </p:blipFill>
        <p:spPr>
          <a:xfrm>
            <a:off x="4295902" y="0"/>
            <a:ext cx="4848097" cy="5143500"/>
          </a:xfrm>
          <a:prstGeom prst="rect">
            <a:avLst/>
          </a:prstGeom>
          <a:noFill/>
          <a:ln>
            <a:noFill/>
          </a:ln>
        </p:spPr>
      </p:pic>
      <p:pic>
        <p:nvPicPr>
          <p:cNvPr id="288" name="Google Shape;288;p32"/>
          <p:cNvPicPr preferRelativeResize="0"/>
          <p:nvPr/>
        </p:nvPicPr>
        <p:blipFill rotWithShape="1">
          <a:blip r:embed="rId4">
            <a:alphaModFix/>
          </a:blip>
          <a:srcRect b="0" l="0" r="0" t="0"/>
          <a:stretch/>
        </p:blipFill>
        <p:spPr>
          <a:xfrm>
            <a:off x="7774050" y="4827621"/>
            <a:ext cx="1217607" cy="163475"/>
          </a:xfrm>
          <a:prstGeom prst="rect">
            <a:avLst/>
          </a:prstGeom>
          <a:noFill/>
          <a:ln>
            <a:noFill/>
          </a:ln>
        </p:spPr>
      </p:pic>
      <p:pic>
        <p:nvPicPr>
          <p:cNvPr id="289" name="Google Shape;289;p32"/>
          <p:cNvPicPr preferRelativeResize="0"/>
          <p:nvPr/>
        </p:nvPicPr>
        <p:blipFill rotWithShape="1">
          <a:blip r:embed="rId4">
            <a:alphaModFix/>
          </a:blip>
          <a:srcRect b="0" l="0" r="0" t="0"/>
          <a:stretch/>
        </p:blipFill>
        <p:spPr>
          <a:xfrm>
            <a:off x="152450" y="152396"/>
            <a:ext cx="1217607" cy="163475"/>
          </a:xfrm>
          <a:prstGeom prst="rect">
            <a:avLst/>
          </a:prstGeom>
          <a:noFill/>
          <a:ln>
            <a:noFill/>
          </a:ln>
        </p:spPr>
      </p:pic>
      <p:sp>
        <p:nvSpPr>
          <p:cNvPr id="290" name="Google Shape;290;p32"/>
          <p:cNvSpPr txBox="1"/>
          <p:nvPr>
            <p:ph idx="1" type="body"/>
          </p:nvPr>
        </p:nvSpPr>
        <p:spPr>
          <a:xfrm>
            <a:off x="476250" y="2199925"/>
            <a:ext cx="3305100" cy="2619600"/>
          </a:xfrm>
          <a:prstGeom prst="rect">
            <a:avLst/>
          </a:prstGeom>
          <a:noFill/>
          <a:ln>
            <a:noFill/>
          </a:ln>
        </p:spPr>
        <p:txBody>
          <a:bodyPr anchorCtr="0" anchor="ctr" bIns="91425" lIns="91425" spcFirstLastPara="1" rIns="91425" wrap="square" tIns="91425">
            <a:normAutofit/>
          </a:bodyPr>
          <a:lstStyle/>
          <a:p>
            <a:pPr indent="0" lvl="0" marL="0" marR="0" rtl="0" algn="l">
              <a:lnSpc>
                <a:spcPct val="115000"/>
              </a:lnSpc>
              <a:spcBef>
                <a:spcPts val="0"/>
              </a:spcBef>
              <a:spcAft>
                <a:spcPts val="0"/>
              </a:spcAft>
              <a:buSzPts val="1800"/>
              <a:buNone/>
            </a:pPr>
            <a:r>
              <a:rPr lang="en" sz="2400">
                <a:solidFill>
                  <a:srgbClr val="FFFFFF"/>
                </a:solidFill>
                <a:latin typeface="Kalam"/>
                <a:ea typeface="Kalam"/>
                <a:cs typeface="Kalam"/>
                <a:sym typeface="Kalam"/>
              </a:rPr>
              <a:t>When criminals hack your computer or network, lock you out, and demand a ransom to let you back in.</a:t>
            </a:r>
            <a:endParaRPr sz="2400">
              <a:solidFill>
                <a:srgbClr val="FFFFFF"/>
              </a:solidFill>
              <a:latin typeface="Kalam"/>
              <a:ea typeface="Kalam"/>
              <a:cs typeface="Kalam"/>
              <a:sym typeface="Kala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3"/>
          <p:cNvSpPr/>
          <p:nvPr/>
        </p:nvSpPr>
        <p:spPr>
          <a:xfrm>
            <a:off x="50" y="0"/>
            <a:ext cx="9144000" cy="5143500"/>
          </a:xfrm>
          <a:prstGeom prst="rect">
            <a:avLst/>
          </a:prstGeom>
          <a:solidFill>
            <a:srgbClr val="2D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FFFFFF"/>
              </a:solidFill>
              <a:latin typeface="Arial"/>
              <a:ea typeface="Arial"/>
              <a:cs typeface="Arial"/>
              <a:sym typeface="Arial"/>
            </a:endParaRPr>
          </a:p>
        </p:txBody>
      </p:sp>
      <p:pic>
        <p:nvPicPr>
          <p:cNvPr id="296" name="Google Shape;296;p33"/>
          <p:cNvPicPr preferRelativeResize="0"/>
          <p:nvPr/>
        </p:nvPicPr>
        <p:blipFill rotWithShape="1">
          <a:blip r:embed="rId3">
            <a:alphaModFix amt="8000"/>
          </a:blip>
          <a:srcRect b="0" l="0" r="0" t="0"/>
          <a:stretch/>
        </p:blipFill>
        <p:spPr>
          <a:xfrm>
            <a:off x="0" y="0"/>
            <a:ext cx="9144000" cy="5143500"/>
          </a:xfrm>
          <a:prstGeom prst="rect">
            <a:avLst/>
          </a:prstGeom>
          <a:noFill/>
          <a:ln>
            <a:noFill/>
          </a:ln>
        </p:spPr>
      </p:pic>
      <p:sp>
        <p:nvSpPr>
          <p:cNvPr id="297" name="Google Shape;297;p33"/>
          <p:cNvSpPr txBox="1"/>
          <p:nvPr>
            <p:ph idx="1" type="body"/>
          </p:nvPr>
        </p:nvSpPr>
        <p:spPr>
          <a:xfrm>
            <a:off x="1182325" y="2803738"/>
            <a:ext cx="6543600" cy="564600"/>
          </a:xfrm>
          <a:prstGeom prst="rect">
            <a:avLst/>
          </a:prstGeom>
          <a:noFill/>
          <a:ln>
            <a:noFill/>
          </a:ln>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1800"/>
              <a:buNone/>
            </a:pPr>
            <a:r>
              <a:rPr b="1" lang="en" sz="1600">
                <a:solidFill>
                  <a:srgbClr val="11BFF8"/>
                </a:solidFill>
                <a:latin typeface="Montserrat"/>
                <a:ea typeface="Montserrat"/>
                <a:cs typeface="Montserrat"/>
                <a:sym typeface="Montserrat"/>
              </a:rPr>
              <a:t>Beware</a:t>
            </a:r>
            <a:r>
              <a:rPr lang="en" sz="1600">
                <a:solidFill>
                  <a:schemeClr val="lt1"/>
                </a:solidFill>
                <a:latin typeface="Montserrat Medium"/>
                <a:ea typeface="Montserrat Medium"/>
                <a:cs typeface="Montserrat Medium"/>
                <a:sym typeface="Montserrat Medium"/>
              </a:rPr>
              <a:t> of phishing emails with attachments</a:t>
            </a:r>
            <a:endParaRPr sz="1600">
              <a:solidFill>
                <a:schemeClr val="lt1"/>
              </a:solidFill>
              <a:latin typeface="Montserrat Medium"/>
              <a:ea typeface="Montserrat Medium"/>
              <a:cs typeface="Montserrat Medium"/>
              <a:sym typeface="Montserrat Medium"/>
            </a:endParaRPr>
          </a:p>
          <a:p>
            <a:pPr indent="0" lvl="0" marL="0" rtl="0" algn="l">
              <a:lnSpc>
                <a:spcPct val="105000"/>
              </a:lnSpc>
              <a:spcBef>
                <a:spcPts val="0"/>
              </a:spcBef>
              <a:spcAft>
                <a:spcPts val="0"/>
              </a:spcAft>
              <a:buSzPts val="1800"/>
              <a:buNone/>
            </a:pPr>
            <a:r>
              <a:rPr lang="en" sz="1600">
                <a:solidFill>
                  <a:schemeClr val="lt1"/>
                </a:solidFill>
                <a:latin typeface="Montserrat Medium"/>
                <a:ea typeface="Montserrat Medium"/>
                <a:cs typeface="Montserrat Medium"/>
                <a:sym typeface="Montserrat Medium"/>
              </a:rPr>
              <a:t>(See phishing section)</a:t>
            </a:r>
            <a:endParaRPr sz="1600">
              <a:solidFill>
                <a:srgbClr val="FFFFFF"/>
              </a:solidFill>
              <a:latin typeface="Montserrat Medium"/>
              <a:ea typeface="Montserrat Medium"/>
              <a:cs typeface="Montserrat Medium"/>
              <a:sym typeface="Montserrat Medium"/>
            </a:endParaRPr>
          </a:p>
        </p:txBody>
      </p:sp>
      <p:sp>
        <p:nvSpPr>
          <p:cNvPr id="298" name="Google Shape;298;p33"/>
          <p:cNvSpPr txBox="1"/>
          <p:nvPr/>
        </p:nvSpPr>
        <p:spPr>
          <a:xfrm>
            <a:off x="1133475" y="670550"/>
            <a:ext cx="6543600" cy="800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rgbClr val="11BFF8"/>
                </a:solidFill>
                <a:latin typeface="Kalam"/>
                <a:ea typeface="Kalam"/>
                <a:cs typeface="Kalam"/>
                <a:sym typeface="Kalam"/>
              </a:rPr>
              <a:t>How to Avoid</a:t>
            </a:r>
            <a:r>
              <a:rPr b="1" i="0" lang="en" sz="4000" u="none" cap="none" strike="noStrike">
                <a:solidFill>
                  <a:schemeClr val="lt1"/>
                </a:solidFill>
                <a:latin typeface="Kalam"/>
                <a:ea typeface="Kalam"/>
                <a:cs typeface="Kalam"/>
                <a:sym typeface="Kalam"/>
              </a:rPr>
              <a:t> Ransomware</a:t>
            </a:r>
            <a:endParaRPr b="1" i="0" sz="4000" u="none" cap="none" strike="noStrike">
              <a:solidFill>
                <a:schemeClr val="lt1"/>
              </a:solidFill>
              <a:latin typeface="Kalam"/>
              <a:ea typeface="Kalam"/>
              <a:cs typeface="Kalam"/>
              <a:sym typeface="Kalam"/>
            </a:endParaRPr>
          </a:p>
        </p:txBody>
      </p:sp>
      <p:sp>
        <p:nvSpPr>
          <p:cNvPr id="299" name="Google Shape;299;p33"/>
          <p:cNvSpPr txBox="1"/>
          <p:nvPr>
            <p:ph idx="1" type="body"/>
          </p:nvPr>
        </p:nvSpPr>
        <p:spPr>
          <a:xfrm>
            <a:off x="1182325" y="3558845"/>
            <a:ext cx="7334100" cy="507300"/>
          </a:xfrm>
          <a:prstGeom prst="rect">
            <a:avLst/>
          </a:prstGeom>
          <a:noFill/>
          <a:ln>
            <a:noFill/>
          </a:ln>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1800"/>
              <a:buNone/>
            </a:pPr>
            <a:r>
              <a:rPr b="1" lang="en" sz="1600">
                <a:solidFill>
                  <a:srgbClr val="11BFF8"/>
                </a:solidFill>
                <a:latin typeface="Montserrat"/>
                <a:ea typeface="Montserrat"/>
                <a:cs typeface="Montserrat"/>
                <a:sym typeface="Montserrat"/>
              </a:rPr>
              <a:t>Don’t use</a:t>
            </a:r>
            <a:r>
              <a:rPr lang="en" sz="1600">
                <a:solidFill>
                  <a:srgbClr val="11BFF8"/>
                </a:solidFill>
                <a:latin typeface="Montserrat Medium"/>
                <a:ea typeface="Montserrat Medium"/>
                <a:cs typeface="Montserrat Medium"/>
                <a:sym typeface="Montserrat Medium"/>
              </a:rPr>
              <a:t> </a:t>
            </a:r>
            <a:r>
              <a:rPr lang="en" sz="1600">
                <a:solidFill>
                  <a:schemeClr val="lt1"/>
                </a:solidFill>
                <a:latin typeface="Montserrat Medium"/>
                <a:ea typeface="Montserrat Medium"/>
                <a:cs typeface="Montserrat Medium"/>
                <a:sym typeface="Montserrat Medium"/>
              </a:rPr>
              <a:t>your company email or password for personal stuff</a:t>
            </a:r>
            <a:endParaRPr sz="1600">
              <a:solidFill>
                <a:srgbClr val="FFFFFF"/>
              </a:solidFill>
              <a:latin typeface="Montserrat Medium"/>
              <a:ea typeface="Montserrat Medium"/>
              <a:cs typeface="Montserrat Medium"/>
              <a:sym typeface="Montserrat Medium"/>
            </a:endParaRPr>
          </a:p>
        </p:txBody>
      </p:sp>
      <p:sp>
        <p:nvSpPr>
          <p:cNvPr id="300" name="Google Shape;300;p33"/>
          <p:cNvSpPr txBox="1"/>
          <p:nvPr>
            <p:ph idx="1" type="body"/>
          </p:nvPr>
        </p:nvSpPr>
        <p:spPr>
          <a:xfrm>
            <a:off x="1183450" y="1931238"/>
            <a:ext cx="7648500" cy="828600"/>
          </a:xfrm>
          <a:prstGeom prst="rect">
            <a:avLst/>
          </a:prstGeom>
          <a:noFill/>
          <a:ln>
            <a:noFill/>
          </a:ln>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1800"/>
              <a:buNone/>
            </a:pPr>
            <a:r>
              <a:rPr b="1" lang="en" sz="1600">
                <a:solidFill>
                  <a:srgbClr val="11BFF8"/>
                </a:solidFill>
                <a:latin typeface="Montserrat"/>
                <a:ea typeface="Montserrat"/>
                <a:cs typeface="Montserrat"/>
                <a:sym typeface="Montserrat"/>
              </a:rPr>
              <a:t>Don’t download</a:t>
            </a:r>
            <a:r>
              <a:rPr b="1" lang="en" sz="1600">
                <a:solidFill>
                  <a:schemeClr val="lt1"/>
                </a:solidFill>
                <a:latin typeface="Montserrat"/>
                <a:ea typeface="Montserrat"/>
                <a:cs typeface="Montserrat"/>
                <a:sym typeface="Montserrat"/>
              </a:rPr>
              <a:t> </a:t>
            </a:r>
            <a:r>
              <a:rPr lang="en" sz="1600">
                <a:solidFill>
                  <a:schemeClr val="lt1"/>
                </a:solidFill>
                <a:latin typeface="Montserrat Medium"/>
                <a:ea typeface="Montserrat Medium"/>
                <a:cs typeface="Montserrat Medium"/>
                <a:sym typeface="Montserrat Medium"/>
              </a:rPr>
              <a:t>files from random websites</a:t>
            </a:r>
            <a:endParaRPr sz="1600">
              <a:solidFill>
                <a:srgbClr val="FFFFFF"/>
              </a:solidFill>
              <a:latin typeface="Montserrat Medium"/>
              <a:ea typeface="Montserrat Medium"/>
              <a:cs typeface="Montserrat Medium"/>
              <a:sym typeface="Montserrat Medium"/>
            </a:endParaRPr>
          </a:p>
        </p:txBody>
      </p:sp>
      <p:sp>
        <p:nvSpPr>
          <p:cNvPr id="301" name="Google Shape;301;p33"/>
          <p:cNvSpPr txBox="1"/>
          <p:nvPr>
            <p:ph idx="1" type="body"/>
          </p:nvPr>
        </p:nvSpPr>
        <p:spPr>
          <a:xfrm>
            <a:off x="1183450" y="4255106"/>
            <a:ext cx="7648500" cy="426300"/>
          </a:xfrm>
          <a:prstGeom prst="rect">
            <a:avLst/>
          </a:prstGeom>
          <a:noFill/>
          <a:ln>
            <a:noFill/>
          </a:ln>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1800"/>
              <a:buNone/>
            </a:pPr>
            <a:r>
              <a:rPr b="1" lang="en" sz="1600">
                <a:solidFill>
                  <a:srgbClr val="11BFF8"/>
                </a:solidFill>
                <a:latin typeface="Montserrat"/>
                <a:ea typeface="Montserrat"/>
                <a:cs typeface="Montserrat"/>
                <a:sym typeface="Montserrat"/>
              </a:rPr>
              <a:t>Don’t store</a:t>
            </a:r>
            <a:r>
              <a:rPr lang="en" sz="1600">
                <a:solidFill>
                  <a:schemeClr val="lt1"/>
                </a:solidFill>
                <a:latin typeface="Montserrat Medium"/>
                <a:ea typeface="Montserrat Medium"/>
                <a:cs typeface="Montserrat Medium"/>
                <a:sym typeface="Montserrat Medium"/>
              </a:rPr>
              <a:t> password in text files or spreadsheets </a:t>
            </a:r>
            <a:endParaRPr sz="1600">
              <a:solidFill>
                <a:srgbClr val="FFFFFF"/>
              </a:solidFill>
              <a:latin typeface="Montserrat Medium"/>
              <a:ea typeface="Montserrat Medium"/>
              <a:cs typeface="Montserrat Medium"/>
              <a:sym typeface="Montserrat Medium"/>
            </a:endParaRPr>
          </a:p>
        </p:txBody>
      </p:sp>
      <p:pic>
        <p:nvPicPr>
          <p:cNvPr id="302" name="Google Shape;302;p33"/>
          <p:cNvPicPr preferRelativeResize="0"/>
          <p:nvPr/>
        </p:nvPicPr>
        <p:blipFill rotWithShape="1">
          <a:blip r:embed="rId4">
            <a:alphaModFix/>
          </a:blip>
          <a:srcRect b="0" l="0" r="0" t="0"/>
          <a:stretch/>
        </p:blipFill>
        <p:spPr>
          <a:xfrm>
            <a:off x="904875" y="2275075"/>
            <a:ext cx="133025" cy="145600"/>
          </a:xfrm>
          <a:prstGeom prst="rect">
            <a:avLst/>
          </a:prstGeom>
          <a:noFill/>
          <a:ln>
            <a:noFill/>
          </a:ln>
        </p:spPr>
      </p:pic>
      <p:pic>
        <p:nvPicPr>
          <p:cNvPr id="303" name="Google Shape;303;p33"/>
          <p:cNvPicPr preferRelativeResize="0"/>
          <p:nvPr/>
        </p:nvPicPr>
        <p:blipFill rotWithShape="1">
          <a:blip r:embed="rId4">
            <a:alphaModFix/>
          </a:blip>
          <a:srcRect b="0" l="0" r="0" t="0"/>
          <a:stretch/>
        </p:blipFill>
        <p:spPr>
          <a:xfrm>
            <a:off x="904875" y="2903725"/>
            <a:ext cx="133025" cy="145600"/>
          </a:xfrm>
          <a:prstGeom prst="rect">
            <a:avLst/>
          </a:prstGeom>
          <a:noFill/>
          <a:ln>
            <a:noFill/>
          </a:ln>
        </p:spPr>
      </p:pic>
      <p:pic>
        <p:nvPicPr>
          <p:cNvPr id="304" name="Google Shape;304;p33"/>
          <p:cNvPicPr preferRelativeResize="0"/>
          <p:nvPr/>
        </p:nvPicPr>
        <p:blipFill rotWithShape="1">
          <a:blip r:embed="rId4">
            <a:alphaModFix/>
          </a:blip>
          <a:srcRect b="0" l="0" r="0" t="0"/>
          <a:stretch/>
        </p:blipFill>
        <p:spPr>
          <a:xfrm>
            <a:off x="904875" y="3741925"/>
            <a:ext cx="133025" cy="145600"/>
          </a:xfrm>
          <a:prstGeom prst="rect">
            <a:avLst/>
          </a:prstGeom>
          <a:noFill/>
          <a:ln>
            <a:noFill/>
          </a:ln>
        </p:spPr>
      </p:pic>
      <p:pic>
        <p:nvPicPr>
          <p:cNvPr id="305" name="Google Shape;305;p33"/>
          <p:cNvPicPr preferRelativeResize="0"/>
          <p:nvPr/>
        </p:nvPicPr>
        <p:blipFill rotWithShape="1">
          <a:blip r:embed="rId4">
            <a:alphaModFix/>
          </a:blip>
          <a:srcRect b="0" l="0" r="0" t="0"/>
          <a:stretch/>
        </p:blipFill>
        <p:spPr>
          <a:xfrm>
            <a:off x="904875" y="4408675"/>
            <a:ext cx="133025" cy="145600"/>
          </a:xfrm>
          <a:prstGeom prst="rect">
            <a:avLst/>
          </a:prstGeom>
          <a:noFill/>
          <a:ln>
            <a:noFill/>
          </a:ln>
        </p:spPr>
      </p:pic>
      <p:pic>
        <p:nvPicPr>
          <p:cNvPr id="306" name="Google Shape;306;p33"/>
          <p:cNvPicPr preferRelativeResize="0"/>
          <p:nvPr/>
        </p:nvPicPr>
        <p:blipFill rotWithShape="1">
          <a:blip r:embed="rId5">
            <a:alphaModFix/>
          </a:blip>
          <a:srcRect b="0" l="0" r="0" t="0"/>
          <a:stretch/>
        </p:blipFill>
        <p:spPr>
          <a:xfrm>
            <a:off x="7774050" y="4827621"/>
            <a:ext cx="1217607" cy="163475"/>
          </a:xfrm>
          <a:prstGeom prst="rect">
            <a:avLst/>
          </a:prstGeom>
          <a:noFill/>
          <a:ln>
            <a:noFill/>
          </a:ln>
        </p:spPr>
      </p:pic>
      <p:pic>
        <p:nvPicPr>
          <p:cNvPr id="307" name="Google Shape;307;p33"/>
          <p:cNvPicPr preferRelativeResize="0"/>
          <p:nvPr/>
        </p:nvPicPr>
        <p:blipFill rotWithShape="1">
          <a:blip r:embed="rId5">
            <a:alphaModFix/>
          </a:blip>
          <a:srcRect b="0" l="0" r="0" t="0"/>
          <a:stretch/>
        </p:blipFill>
        <p:spPr>
          <a:xfrm>
            <a:off x="152450" y="152396"/>
            <a:ext cx="1217607" cy="163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p:nvPr/>
        </p:nvSpPr>
        <p:spPr>
          <a:xfrm>
            <a:off x="0" y="0"/>
            <a:ext cx="9144000" cy="5143500"/>
          </a:xfrm>
          <a:prstGeom prst="rect">
            <a:avLst/>
          </a:prstGeom>
          <a:solidFill>
            <a:srgbClr val="2D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FFFFFF"/>
              </a:solidFill>
              <a:latin typeface="Arial"/>
              <a:ea typeface="Arial"/>
              <a:cs typeface="Arial"/>
              <a:sym typeface="Arial"/>
            </a:endParaRPr>
          </a:p>
        </p:txBody>
      </p:sp>
      <p:sp>
        <p:nvSpPr>
          <p:cNvPr id="313" name="Google Shape;313;p34"/>
          <p:cNvSpPr txBox="1"/>
          <p:nvPr>
            <p:ph idx="1" type="body"/>
          </p:nvPr>
        </p:nvSpPr>
        <p:spPr>
          <a:xfrm>
            <a:off x="1051563" y="3919538"/>
            <a:ext cx="3943500" cy="485700"/>
          </a:xfrm>
          <a:prstGeom prst="rect">
            <a:avLst/>
          </a:prstGeom>
          <a:noFill/>
          <a:ln>
            <a:noFill/>
          </a:ln>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1800"/>
              <a:buNone/>
            </a:pPr>
            <a:r>
              <a:rPr b="1" lang="en" sz="1600">
                <a:solidFill>
                  <a:srgbClr val="11BFF8"/>
                </a:solidFill>
                <a:latin typeface="Montserrat"/>
                <a:ea typeface="Montserrat"/>
                <a:cs typeface="Montserrat"/>
                <a:sym typeface="Montserrat"/>
              </a:rPr>
              <a:t>Encrypt</a:t>
            </a:r>
            <a:r>
              <a:rPr lang="en" sz="1600">
                <a:solidFill>
                  <a:schemeClr val="lt1"/>
                </a:solidFill>
                <a:latin typeface="Montserrat Medium"/>
                <a:ea typeface="Montserrat Medium"/>
                <a:cs typeface="Montserrat Medium"/>
                <a:sym typeface="Montserrat Medium"/>
              </a:rPr>
              <a:t> the data on the USB device in case you lose it or it gets stolen.</a:t>
            </a:r>
            <a:endParaRPr sz="1600">
              <a:solidFill>
                <a:srgbClr val="FFFFFF"/>
              </a:solidFill>
              <a:latin typeface="Montserrat Medium"/>
              <a:ea typeface="Montserrat Medium"/>
              <a:cs typeface="Montserrat Medium"/>
              <a:sym typeface="Montserrat Medium"/>
            </a:endParaRPr>
          </a:p>
        </p:txBody>
      </p:sp>
      <p:sp>
        <p:nvSpPr>
          <p:cNvPr id="314" name="Google Shape;314;p34"/>
          <p:cNvSpPr txBox="1"/>
          <p:nvPr/>
        </p:nvSpPr>
        <p:spPr>
          <a:xfrm>
            <a:off x="1075000" y="487675"/>
            <a:ext cx="3725700" cy="1416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chemeClr val="lt1"/>
                </a:solidFill>
                <a:latin typeface="Kalam"/>
                <a:ea typeface="Kalam"/>
                <a:cs typeface="Kalam"/>
                <a:sym typeface="Kalam"/>
              </a:rPr>
              <a:t>How to use USB Safely</a:t>
            </a:r>
            <a:endParaRPr b="1" i="0" sz="4000" u="none" cap="none" strike="noStrike">
              <a:solidFill>
                <a:schemeClr val="lt1"/>
              </a:solidFill>
              <a:latin typeface="Kalam"/>
              <a:ea typeface="Kalam"/>
              <a:cs typeface="Kalam"/>
              <a:sym typeface="Kalam"/>
            </a:endParaRPr>
          </a:p>
        </p:txBody>
      </p:sp>
      <p:sp>
        <p:nvSpPr>
          <p:cNvPr id="315" name="Google Shape;315;p34"/>
          <p:cNvSpPr txBox="1"/>
          <p:nvPr>
            <p:ph idx="1" type="body"/>
          </p:nvPr>
        </p:nvSpPr>
        <p:spPr>
          <a:xfrm>
            <a:off x="1076400" y="2280225"/>
            <a:ext cx="3828900" cy="400200"/>
          </a:xfrm>
          <a:prstGeom prst="rect">
            <a:avLst/>
          </a:prstGeom>
          <a:noFill/>
          <a:ln>
            <a:noFill/>
          </a:ln>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1800"/>
              <a:buNone/>
            </a:pPr>
            <a:r>
              <a:rPr b="1" lang="en" sz="1600">
                <a:solidFill>
                  <a:srgbClr val="11BFF8"/>
                </a:solidFill>
                <a:latin typeface="Montserrat"/>
                <a:ea typeface="Montserrat"/>
                <a:cs typeface="Montserrat"/>
                <a:sym typeface="Montserrat"/>
              </a:rPr>
              <a:t>Avoid</a:t>
            </a:r>
            <a:r>
              <a:rPr lang="en" sz="1600">
                <a:solidFill>
                  <a:schemeClr val="lt1"/>
                </a:solidFill>
                <a:latin typeface="Montserrat Medium"/>
                <a:ea typeface="Montserrat Medium"/>
                <a:cs typeface="Montserrat Medium"/>
                <a:sym typeface="Montserrat Medium"/>
              </a:rPr>
              <a:t> public charging stations.</a:t>
            </a:r>
            <a:endParaRPr sz="1600">
              <a:solidFill>
                <a:schemeClr val="lt1"/>
              </a:solidFill>
              <a:latin typeface="Montserrat Medium"/>
              <a:ea typeface="Montserrat Medium"/>
              <a:cs typeface="Montserrat Medium"/>
              <a:sym typeface="Montserrat Medium"/>
            </a:endParaRPr>
          </a:p>
          <a:p>
            <a:pPr indent="0" lvl="0" marL="0" rtl="0" algn="l">
              <a:lnSpc>
                <a:spcPct val="105000"/>
              </a:lnSpc>
              <a:spcBef>
                <a:spcPts val="0"/>
              </a:spcBef>
              <a:spcAft>
                <a:spcPts val="0"/>
              </a:spcAft>
              <a:buSzPts val="1800"/>
              <a:buNone/>
            </a:pPr>
            <a:r>
              <a:rPr lang="en" sz="1600">
                <a:solidFill>
                  <a:schemeClr val="lt1"/>
                </a:solidFill>
                <a:latin typeface="Montserrat Medium"/>
                <a:ea typeface="Montserrat Medium"/>
                <a:cs typeface="Montserrat Medium"/>
                <a:sym typeface="Montserrat Medium"/>
              </a:rPr>
              <a:t>They may be compromised.</a:t>
            </a:r>
            <a:endParaRPr sz="1600">
              <a:solidFill>
                <a:srgbClr val="FFFFFF"/>
              </a:solidFill>
              <a:latin typeface="Montserrat Medium"/>
              <a:ea typeface="Montserrat Medium"/>
              <a:cs typeface="Montserrat Medium"/>
              <a:sym typeface="Montserrat Medium"/>
            </a:endParaRPr>
          </a:p>
        </p:txBody>
      </p:sp>
      <p:sp>
        <p:nvSpPr>
          <p:cNvPr id="316" name="Google Shape;316;p34"/>
          <p:cNvSpPr txBox="1"/>
          <p:nvPr>
            <p:ph idx="1" type="body"/>
          </p:nvPr>
        </p:nvSpPr>
        <p:spPr>
          <a:xfrm>
            <a:off x="1066750" y="3052650"/>
            <a:ext cx="3943500" cy="400200"/>
          </a:xfrm>
          <a:prstGeom prst="rect">
            <a:avLst/>
          </a:prstGeom>
          <a:noFill/>
          <a:ln>
            <a:noFill/>
          </a:ln>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1800"/>
              <a:buNone/>
            </a:pPr>
            <a:r>
              <a:rPr b="1" lang="en" sz="1600">
                <a:solidFill>
                  <a:srgbClr val="11BFF8"/>
                </a:solidFill>
                <a:latin typeface="Montserrat"/>
                <a:ea typeface="Montserrat"/>
                <a:cs typeface="Montserrat"/>
                <a:sym typeface="Montserrat"/>
              </a:rPr>
              <a:t>Don’t plug</a:t>
            </a:r>
            <a:r>
              <a:rPr lang="en" sz="1600">
                <a:solidFill>
                  <a:schemeClr val="lt1"/>
                </a:solidFill>
                <a:latin typeface="Montserrat Medium"/>
                <a:ea typeface="Montserrat Medium"/>
                <a:cs typeface="Montserrat Medium"/>
                <a:sym typeface="Montserrat Medium"/>
              </a:rPr>
              <a:t> any USB that isn’t</a:t>
            </a:r>
            <a:br>
              <a:rPr lang="en" sz="1600">
                <a:solidFill>
                  <a:schemeClr val="lt1"/>
                </a:solidFill>
                <a:latin typeface="Montserrat Medium"/>
                <a:ea typeface="Montserrat Medium"/>
                <a:cs typeface="Montserrat Medium"/>
                <a:sym typeface="Montserrat Medium"/>
              </a:rPr>
            </a:br>
            <a:r>
              <a:rPr lang="en" sz="1600">
                <a:solidFill>
                  <a:schemeClr val="lt1"/>
                </a:solidFill>
                <a:latin typeface="Montserrat Medium"/>
                <a:ea typeface="Montserrat Medium"/>
                <a:cs typeface="Montserrat Medium"/>
                <a:sym typeface="Montserrat Medium"/>
              </a:rPr>
              <a:t>yours into your device</a:t>
            </a:r>
            <a:endParaRPr sz="1600">
              <a:solidFill>
                <a:srgbClr val="FFFFFF"/>
              </a:solidFill>
              <a:latin typeface="Montserrat Medium"/>
              <a:ea typeface="Montserrat Medium"/>
              <a:cs typeface="Montserrat Medium"/>
              <a:sym typeface="Montserrat Medium"/>
            </a:endParaRPr>
          </a:p>
        </p:txBody>
      </p:sp>
      <p:pic>
        <p:nvPicPr>
          <p:cNvPr id="317" name="Google Shape;317;p34"/>
          <p:cNvPicPr preferRelativeResize="0"/>
          <p:nvPr/>
        </p:nvPicPr>
        <p:blipFill rotWithShape="1">
          <a:blip r:embed="rId3">
            <a:alphaModFix/>
          </a:blip>
          <a:srcRect b="0" l="0" r="0" t="0"/>
          <a:stretch/>
        </p:blipFill>
        <p:spPr>
          <a:xfrm>
            <a:off x="904875" y="2275075"/>
            <a:ext cx="133025" cy="145600"/>
          </a:xfrm>
          <a:prstGeom prst="rect">
            <a:avLst/>
          </a:prstGeom>
          <a:noFill/>
          <a:ln>
            <a:noFill/>
          </a:ln>
        </p:spPr>
      </p:pic>
      <p:pic>
        <p:nvPicPr>
          <p:cNvPr id="318" name="Google Shape;318;p34"/>
          <p:cNvPicPr preferRelativeResize="0"/>
          <p:nvPr/>
        </p:nvPicPr>
        <p:blipFill rotWithShape="1">
          <a:blip r:embed="rId3">
            <a:alphaModFix/>
          </a:blip>
          <a:srcRect b="0" l="0" r="0" t="0"/>
          <a:stretch/>
        </p:blipFill>
        <p:spPr>
          <a:xfrm>
            <a:off x="904875" y="3037075"/>
            <a:ext cx="133025" cy="145600"/>
          </a:xfrm>
          <a:prstGeom prst="rect">
            <a:avLst/>
          </a:prstGeom>
          <a:noFill/>
          <a:ln>
            <a:noFill/>
          </a:ln>
        </p:spPr>
      </p:pic>
      <p:pic>
        <p:nvPicPr>
          <p:cNvPr id="319" name="Google Shape;319;p34"/>
          <p:cNvPicPr preferRelativeResize="0"/>
          <p:nvPr/>
        </p:nvPicPr>
        <p:blipFill rotWithShape="1">
          <a:blip r:embed="rId4">
            <a:alphaModFix/>
          </a:blip>
          <a:srcRect b="0" l="0" r="0" t="0"/>
          <a:stretch/>
        </p:blipFill>
        <p:spPr>
          <a:xfrm>
            <a:off x="5578055" y="0"/>
            <a:ext cx="3565940" cy="5143499"/>
          </a:xfrm>
          <a:prstGeom prst="rect">
            <a:avLst/>
          </a:prstGeom>
          <a:noFill/>
          <a:ln>
            <a:noFill/>
          </a:ln>
        </p:spPr>
      </p:pic>
      <p:pic>
        <p:nvPicPr>
          <p:cNvPr id="320" name="Google Shape;320;p34"/>
          <p:cNvPicPr preferRelativeResize="0"/>
          <p:nvPr/>
        </p:nvPicPr>
        <p:blipFill rotWithShape="1">
          <a:blip r:embed="rId3">
            <a:alphaModFix/>
          </a:blip>
          <a:srcRect b="0" l="0" r="0" t="0"/>
          <a:stretch/>
        </p:blipFill>
        <p:spPr>
          <a:xfrm>
            <a:off x="904875" y="3956238"/>
            <a:ext cx="133025" cy="145600"/>
          </a:xfrm>
          <a:prstGeom prst="rect">
            <a:avLst/>
          </a:prstGeom>
          <a:noFill/>
          <a:ln>
            <a:noFill/>
          </a:ln>
        </p:spPr>
      </p:pic>
      <p:pic>
        <p:nvPicPr>
          <p:cNvPr id="321" name="Google Shape;321;p34"/>
          <p:cNvPicPr preferRelativeResize="0"/>
          <p:nvPr/>
        </p:nvPicPr>
        <p:blipFill rotWithShape="1">
          <a:blip r:embed="rId5">
            <a:alphaModFix/>
          </a:blip>
          <a:srcRect b="0" l="0" r="0" t="0"/>
          <a:stretch/>
        </p:blipFill>
        <p:spPr>
          <a:xfrm>
            <a:off x="7774050" y="4827621"/>
            <a:ext cx="1217607" cy="163475"/>
          </a:xfrm>
          <a:prstGeom prst="rect">
            <a:avLst/>
          </a:prstGeom>
          <a:noFill/>
          <a:ln>
            <a:noFill/>
          </a:ln>
        </p:spPr>
      </p:pic>
      <p:pic>
        <p:nvPicPr>
          <p:cNvPr id="322" name="Google Shape;322;p34"/>
          <p:cNvPicPr preferRelativeResize="0"/>
          <p:nvPr/>
        </p:nvPicPr>
        <p:blipFill rotWithShape="1">
          <a:blip r:embed="rId5">
            <a:alphaModFix/>
          </a:blip>
          <a:srcRect b="0" l="0" r="0" t="0"/>
          <a:stretch/>
        </p:blipFill>
        <p:spPr>
          <a:xfrm>
            <a:off x="152450" y="152396"/>
            <a:ext cx="1217607" cy="163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5"/>
          <p:cNvSpPr/>
          <p:nvPr/>
        </p:nvSpPr>
        <p:spPr>
          <a:xfrm>
            <a:off x="50" y="0"/>
            <a:ext cx="9144000" cy="5143500"/>
          </a:xfrm>
          <a:prstGeom prst="rect">
            <a:avLst/>
          </a:prstGeom>
          <a:solidFill>
            <a:srgbClr val="2D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FFFFFF"/>
              </a:solidFill>
              <a:latin typeface="Arial"/>
              <a:ea typeface="Arial"/>
              <a:cs typeface="Arial"/>
              <a:sym typeface="Arial"/>
            </a:endParaRPr>
          </a:p>
        </p:txBody>
      </p:sp>
      <p:sp>
        <p:nvSpPr>
          <p:cNvPr id="328" name="Google Shape;328;p35"/>
          <p:cNvSpPr txBox="1"/>
          <p:nvPr/>
        </p:nvSpPr>
        <p:spPr>
          <a:xfrm>
            <a:off x="798775" y="370325"/>
            <a:ext cx="8051100" cy="800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chemeClr val="lt1"/>
                </a:solidFill>
                <a:latin typeface="Kalam"/>
                <a:ea typeface="Kalam"/>
                <a:cs typeface="Kalam"/>
                <a:sym typeface="Kalam"/>
              </a:rPr>
              <a:t>What is </a:t>
            </a:r>
            <a:r>
              <a:rPr b="1" i="0" lang="en" sz="4000" u="none" cap="none" strike="noStrike">
                <a:solidFill>
                  <a:srgbClr val="11BFF8"/>
                </a:solidFill>
                <a:latin typeface="Kalam"/>
                <a:ea typeface="Kalam"/>
                <a:cs typeface="Kalam"/>
                <a:sym typeface="Kalam"/>
              </a:rPr>
              <a:t>Wire Fraud</a:t>
            </a:r>
            <a:r>
              <a:rPr b="1" i="0" lang="en" sz="4000" u="none" cap="none" strike="noStrike">
                <a:solidFill>
                  <a:schemeClr val="lt1"/>
                </a:solidFill>
                <a:latin typeface="Kalam"/>
                <a:ea typeface="Kalam"/>
                <a:cs typeface="Kalam"/>
                <a:sym typeface="Kalam"/>
              </a:rPr>
              <a:t>?</a:t>
            </a:r>
            <a:endParaRPr b="1" i="0" sz="4000" u="none" cap="none" strike="noStrike">
              <a:solidFill>
                <a:schemeClr val="lt1"/>
              </a:solidFill>
              <a:latin typeface="Kalam"/>
              <a:ea typeface="Kalam"/>
              <a:cs typeface="Kalam"/>
              <a:sym typeface="Kalam"/>
            </a:endParaRPr>
          </a:p>
        </p:txBody>
      </p:sp>
      <p:sp>
        <p:nvSpPr>
          <p:cNvPr id="329" name="Google Shape;329;p35"/>
          <p:cNvSpPr txBox="1"/>
          <p:nvPr>
            <p:ph idx="1" type="body"/>
          </p:nvPr>
        </p:nvSpPr>
        <p:spPr>
          <a:xfrm>
            <a:off x="828675" y="3843275"/>
            <a:ext cx="7866300" cy="82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1800"/>
              <a:buNone/>
            </a:pPr>
            <a:r>
              <a:rPr lang="en" sz="1600">
                <a:solidFill>
                  <a:schemeClr val="lt1"/>
                </a:solidFill>
                <a:latin typeface="Montserrat"/>
                <a:ea typeface="Montserrat"/>
                <a:cs typeface="Montserrat"/>
                <a:sym typeface="Montserrat"/>
              </a:rPr>
              <a:t>If you’re tricked into wiring money to a fraudulent bank account, the bank may not be there to help you. After all, it’s </a:t>
            </a:r>
            <a:r>
              <a:rPr b="1" lang="en" sz="1600">
                <a:solidFill>
                  <a:srgbClr val="11BFF8"/>
                </a:solidFill>
                <a:latin typeface="Montserrat"/>
                <a:ea typeface="Montserrat"/>
                <a:cs typeface="Montserrat"/>
                <a:sym typeface="Montserrat"/>
              </a:rPr>
              <a:t>you who transferred the money</a:t>
            </a:r>
            <a:r>
              <a:rPr lang="en" sz="1600">
                <a:solidFill>
                  <a:schemeClr val="lt1"/>
                </a:solidFill>
                <a:latin typeface="Montserrat"/>
                <a:ea typeface="Montserrat"/>
                <a:cs typeface="Montserrat"/>
                <a:sym typeface="Montserrat"/>
              </a:rPr>
              <a:t>, not the criminal.</a:t>
            </a:r>
            <a:endParaRPr sz="1600">
              <a:solidFill>
                <a:srgbClr val="FFFFFF"/>
              </a:solidFill>
              <a:latin typeface="Montserrat"/>
              <a:ea typeface="Montserrat"/>
              <a:cs typeface="Montserrat"/>
              <a:sym typeface="Montserrat"/>
            </a:endParaRPr>
          </a:p>
        </p:txBody>
      </p:sp>
      <p:sp>
        <p:nvSpPr>
          <p:cNvPr id="330" name="Google Shape;330;p35"/>
          <p:cNvSpPr txBox="1"/>
          <p:nvPr>
            <p:ph idx="1" type="body"/>
          </p:nvPr>
        </p:nvSpPr>
        <p:spPr>
          <a:xfrm>
            <a:off x="1046500" y="2939700"/>
            <a:ext cx="7648500" cy="68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1800"/>
              <a:buNone/>
            </a:pPr>
            <a:r>
              <a:rPr lang="en" sz="1600">
                <a:solidFill>
                  <a:schemeClr val="lt1"/>
                </a:solidFill>
                <a:latin typeface="Montserrat"/>
                <a:ea typeface="Montserrat"/>
                <a:cs typeface="Montserrat"/>
                <a:sym typeface="Montserrat"/>
              </a:rPr>
              <a:t>They hacked one of your vendors and sent you an invoice with fake</a:t>
            </a:r>
            <a:br>
              <a:rPr lang="en" sz="1600">
                <a:solidFill>
                  <a:schemeClr val="lt1"/>
                </a:solidFill>
                <a:latin typeface="Montserrat"/>
                <a:ea typeface="Montserrat"/>
                <a:cs typeface="Montserrat"/>
                <a:sym typeface="Montserrat"/>
              </a:rPr>
            </a:br>
            <a:r>
              <a:rPr lang="en" sz="1600">
                <a:solidFill>
                  <a:schemeClr val="lt1"/>
                </a:solidFill>
                <a:latin typeface="Montserrat"/>
                <a:ea typeface="Montserrat"/>
                <a:cs typeface="Montserrat"/>
                <a:sym typeface="Montserrat"/>
              </a:rPr>
              <a:t>bank information.</a:t>
            </a:r>
            <a:endParaRPr sz="1600">
              <a:solidFill>
                <a:schemeClr val="lt1"/>
              </a:solidFill>
              <a:latin typeface="Montserrat"/>
              <a:ea typeface="Montserrat"/>
              <a:cs typeface="Montserrat"/>
              <a:sym typeface="Montserrat"/>
            </a:endParaRPr>
          </a:p>
        </p:txBody>
      </p:sp>
      <p:sp>
        <p:nvSpPr>
          <p:cNvPr id="331" name="Google Shape;331;p35"/>
          <p:cNvSpPr txBox="1"/>
          <p:nvPr/>
        </p:nvSpPr>
        <p:spPr>
          <a:xfrm>
            <a:off x="828675" y="1326500"/>
            <a:ext cx="78663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600" u="none" cap="none" strike="noStrike">
                <a:solidFill>
                  <a:schemeClr val="lt1"/>
                </a:solidFill>
                <a:latin typeface="Montserrat SemiBold"/>
                <a:ea typeface="Montserrat SemiBold"/>
                <a:cs typeface="Montserrat SemiBold"/>
                <a:sym typeface="Montserrat SemiBold"/>
              </a:rPr>
              <a:t>It’s when you’re tricked into wiring money to a fraudulent bank account</a:t>
            </a:r>
            <a:r>
              <a:rPr b="0" i="0" lang="en" sz="1600" u="none" cap="none" strike="noStrike">
                <a:solidFill>
                  <a:schemeClr val="lt1"/>
                </a:solidFill>
                <a:latin typeface="Montserrat"/>
                <a:ea typeface="Montserrat"/>
                <a:cs typeface="Montserrat"/>
                <a:sym typeface="Montserrat"/>
              </a:rPr>
              <a:t>. For example: </a:t>
            </a:r>
            <a:endParaRPr b="0" i="0" sz="1600" u="none" cap="none" strike="noStrike">
              <a:solidFill>
                <a:srgbClr val="000000"/>
              </a:solidFill>
              <a:latin typeface="Montserrat"/>
              <a:ea typeface="Montserrat"/>
              <a:cs typeface="Montserrat"/>
              <a:sym typeface="Montserrat"/>
            </a:endParaRPr>
          </a:p>
        </p:txBody>
      </p:sp>
      <p:sp>
        <p:nvSpPr>
          <p:cNvPr id="332" name="Google Shape;332;p35"/>
          <p:cNvSpPr txBox="1"/>
          <p:nvPr/>
        </p:nvSpPr>
        <p:spPr>
          <a:xfrm>
            <a:off x="1061950" y="2299288"/>
            <a:ext cx="72009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600" u="none" cap="none" strike="noStrike">
                <a:solidFill>
                  <a:schemeClr val="lt1"/>
                </a:solidFill>
                <a:latin typeface="Montserrat"/>
                <a:ea typeface="Montserrat"/>
                <a:cs typeface="Montserrat"/>
                <a:sym typeface="Montserrat"/>
              </a:rPr>
              <a:t>An urgent request to wire money from a criminal who impersonates your  CEO through hacking your CEO’s email account.</a:t>
            </a:r>
            <a:endParaRPr b="0" i="0" sz="1400" u="none" cap="none" strike="noStrike">
              <a:solidFill>
                <a:srgbClr val="000000"/>
              </a:solidFill>
              <a:latin typeface="Arial"/>
              <a:ea typeface="Arial"/>
              <a:cs typeface="Arial"/>
              <a:sym typeface="Arial"/>
            </a:endParaRPr>
          </a:p>
        </p:txBody>
      </p:sp>
      <p:pic>
        <p:nvPicPr>
          <p:cNvPr id="333" name="Google Shape;333;p35"/>
          <p:cNvPicPr preferRelativeResize="0"/>
          <p:nvPr/>
        </p:nvPicPr>
        <p:blipFill rotWithShape="1">
          <a:blip r:embed="rId3">
            <a:alphaModFix/>
          </a:blip>
          <a:srcRect b="0" l="0" r="0" t="0"/>
          <a:stretch/>
        </p:blipFill>
        <p:spPr>
          <a:xfrm>
            <a:off x="904875" y="2446525"/>
            <a:ext cx="133025" cy="145600"/>
          </a:xfrm>
          <a:prstGeom prst="rect">
            <a:avLst/>
          </a:prstGeom>
          <a:noFill/>
          <a:ln>
            <a:noFill/>
          </a:ln>
        </p:spPr>
      </p:pic>
      <p:pic>
        <p:nvPicPr>
          <p:cNvPr id="334" name="Google Shape;334;p35"/>
          <p:cNvPicPr preferRelativeResize="0"/>
          <p:nvPr/>
        </p:nvPicPr>
        <p:blipFill rotWithShape="1">
          <a:blip r:embed="rId3">
            <a:alphaModFix/>
          </a:blip>
          <a:srcRect b="0" l="0" r="0" t="0"/>
          <a:stretch/>
        </p:blipFill>
        <p:spPr>
          <a:xfrm>
            <a:off x="904875" y="3084700"/>
            <a:ext cx="133025" cy="145600"/>
          </a:xfrm>
          <a:prstGeom prst="rect">
            <a:avLst/>
          </a:prstGeom>
          <a:noFill/>
          <a:ln>
            <a:noFill/>
          </a:ln>
        </p:spPr>
      </p:pic>
      <p:pic>
        <p:nvPicPr>
          <p:cNvPr id="335" name="Google Shape;335;p35"/>
          <p:cNvPicPr preferRelativeResize="0"/>
          <p:nvPr/>
        </p:nvPicPr>
        <p:blipFill rotWithShape="1">
          <a:blip r:embed="rId4">
            <a:alphaModFix/>
          </a:blip>
          <a:srcRect b="0" l="0" r="0" t="0"/>
          <a:stretch/>
        </p:blipFill>
        <p:spPr>
          <a:xfrm>
            <a:off x="295435" y="251200"/>
            <a:ext cx="876100" cy="9534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6"/>
          <p:cNvSpPr/>
          <p:nvPr/>
        </p:nvSpPr>
        <p:spPr>
          <a:xfrm>
            <a:off x="50" y="0"/>
            <a:ext cx="9144000" cy="5143500"/>
          </a:xfrm>
          <a:prstGeom prst="rect">
            <a:avLst/>
          </a:prstGeom>
          <a:solidFill>
            <a:srgbClr val="2D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FFFFFF"/>
              </a:solidFill>
              <a:latin typeface="Arial"/>
              <a:ea typeface="Arial"/>
              <a:cs typeface="Arial"/>
              <a:sym typeface="Arial"/>
            </a:endParaRPr>
          </a:p>
        </p:txBody>
      </p:sp>
      <p:pic>
        <p:nvPicPr>
          <p:cNvPr id="341" name="Google Shape;341;p36"/>
          <p:cNvPicPr preferRelativeResize="0"/>
          <p:nvPr/>
        </p:nvPicPr>
        <p:blipFill rotWithShape="1">
          <a:blip r:embed="rId3">
            <a:alphaModFix amt="5000"/>
          </a:blip>
          <a:srcRect b="0" l="0" r="0" t="0"/>
          <a:stretch/>
        </p:blipFill>
        <p:spPr>
          <a:xfrm>
            <a:off x="14300" y="0"/>
            <a:ext cx="9143997" cy="5143499"/>
          </a:xfrm>
          <a:prstGeom prst="rect">
            <a:avLst/>
          </a:prstGeom>
          <a:noFill/>
          <a:ln>
            <a:noFill/>
          </a:ln>
        </p:spPr>
      </p:pic>
      <p:sp>
        <p:nvSpPr>
          <p:cNvPr id="342" name="Google Shape;342;p36"/>
          <p:cNvSpPr txBox="1"/>
          <p:nvPr>
            <p:ph idx="1" type="body"/>
          </p:nvPr>
        </p:nvSpPr>
        <p:spPr>
          <a:xfrm>
            <a:off x="1143050" y="3418475"/>
            <a:ext cx="6543600" cy="523800"/>
          </a:xfrm>
          <a:prstGeom prst="rect">
            <a:avLst/>
          </a:prstGeom>
          <a:noFill/>
          <a:ln>
            <a:noFill/>
          </a:ln>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1800"/>
              <a:buNone/>
            </a:pPr>
            <a:r>
              <a:rPr b="1" lang="en" sz="1600">
                <a:solidFill>
                  <a:srgbClr val="11BFF8"/>
                </a:solidFill>
                <a:latin typeface="Montserrat"/>
                <a:ea typeface="Montserrat"/>
                <a:cs typeface="Montserrat"/>
                <a:sym typeface="Montserrat"/>
              </a:rPr>
              <a:t>Verify </a:t>
            </a:r>
            <a:r>
              <a:rPr lang="en" sz="1600">
                <a:solidFill>
                  <a:schemeClr val="lt1"/>
                </a:solidFill>
                <a:latin typeface="Montserrat Medium"/>
                <a:ea typeface="Montserrat Medium"/>
                <a:cs typeface="Montserrat Medium"/>
                <a:sym typeface="Montserrat Medium"/>
              </a:rPr>
              <a:t>that the bank info match the one on file </a:t>
            </a:r>
            <a:endParaRPr sz="1600">
              <a:solidFill>
                <a:srgbClr val="FFFFFF"/>
              </a:solidFill>
              <a:latin typeface="Montserrat Medium"/>
              <a:ea typeface="Montserrat Medium"/>
              <a:cs typeface="Montserrat Medium"/>
              <a:sym typeface="Montserrat Medium"/>
            </a:endParaRPr>
          </a:p>
        </p:txBody>
      </p:sp>
      <p:sp>
        <p:nvSpPr>
          <p:cNvPr id="343" name="Google Shape;343;p36"/>
          <p:cNvSpPr txBox="1"/>
          <p:nvPr/>
        </p:nvSpPr>
        <p:spPr>
          <a:xfrm>
            <a:off x="1103575" y="741800"/>
            <a:ext cx="8051100" cy="800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rgbClr val="11BFF8"/>
                </a:solidFill>
                <a:latin typeface="Kalam"/>
                <a:ea typeface="Kalam"/>
                <a:cs typeface="Kalam"/>
                <a:sym typeface="Kalam"/>
              </a:rPr>
              <a:t>How to Avoid</a:t>
            </a:r>
            <a:r>
              <a:rPr b="1" i="0" lang="en" sz="4000" u="none" cap="none" strike="noStrike">
                <a:solidFill>
                  <a:schemeClr val="lt1"/>
                </a:solidFill>
                <a:latin typeface="Kalam"/>
                <a:ea typeface="Kalam"/>
                <a:cs typeface="Kalam"/>
                <a:sym typeface="Kalam"/>
              </a:rPr>
              <a:t> Wire Fraud:</a:t>
            </a:r>
            <a:endParaRPr b="1" i="0" sz="4000" u="none" cap="none" strike="noStrike">
              <a:solidFill>
                <a:schemeClr val="lt1"/>
              </a:solidFill>
              <a:latin typeface="Kalam"/>
              <a:ea typeface="Kalam"/>
              <a:cs typeface="Kalam"/>
              <a:sym typeface="Kalam"/>
            </a:endParaRPr>
          </a:p>
        </p:txBody>
      </p:sp>
      <p:sp>
        <p:nvSpPr>
          <p:cNvPr id="344" name="Google Shape;344;p36"/>
          <p:cNvSpPr txBox="1"/>
          <p:nvPr>
            <p:ph idx="1" type="body"/>
          </p:nvPr>
        </p:nvSpPr>
        <p:spPr>
          <a:xfrm>
            <a:off x="1143050" y="2680650"/>
            <a:ext cx="6781800" cy="636600"/>
          </a:xfrm>
          <a:prstGeom prst="rect">
            <a:avLst/>
          </a:prstGeom>
          <a:noFill/>
          <a:ln>
            <a:noFill/>
          </a:ln>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1800"/>
              <a:buNone/>
            </a:pPr>
            <a:r>
              <a:rPr b="1" lang="en" sz="1600">
                <a:solidFill>
                  <a:srgbClr val="11BFF8"/>
                </a:solidFill>
                <a:latin typeface="Montserrat"/>
                <a:ea typeface="Montserrat"/>
                <a:cs typeface="Montserrat"/>
                <a:sym typeface="Montserrat"/>
              </a:rPr>
              <a:t>Call a known number</a:t>
            </a:r>
            <a:r>
              <a:rPr lang="en" sz="1600">
                <a:solidFill>
                  <a:schemeClr val="lt1"/>
                </a:solidFill>
                <a:latin typeface="Montserrat Medium"/>
                <a:ea typeface="Montserrat Medium"/>
                <a:cs typeface="Montserrat Medium"/>
                <a:sym typeface="Montserrat Medium"/>
              </a:rPr>
              <a:t> that you used before or from the vendor management system</a:t>
            </a:r>
            <a:endParaRPr sz="1600">
              <a:solidFill>
                <a:srgbClr val="FFFFFF"/>
              </a:solidFill>
              <a:latin typeface="Montserrat Medium"/>
              <a:ea typeface="Montserrat Medium"/>
              <a:cs typeface="Montserrat Medium"/>
              <a:sym typeface="Montserrat Medium"/>
            </a:endParaRPr>
          </a:p>
        </p:txBody>
      </p:sp>
      <p:sp>
        <p:nvSpPr>
          <p:cNvPr id="345" name="Google Shape;345;p36"/>
          <p:cNvSpPr txBox="1"/>
          <p:nvPr>
            <p:ph idx="1" type="body"/>
          </p:nvPr>
        </p:nvSpPr>
        <p:spPr>
          <a:xfrm>
            <a:off x="1143050" y="2010050"/>
            <a:ext cx="6010200" cy="523800"/>
          </a:xfrm>
          <a:prstGeom prst="rect">
            <a:avLst/>
          </a:prstGeom>
          <a:noFill/>
          <a:ln>
            <a:noFill/>
          </a:ln>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1800"/>
              <a:buNone/>
            </a:pPr>
            <a:r>
              <a:rPr b="1" lang="en" sz="1600">
                <a:solidFill>
                  <a:srgbClr val="11BFF8"/>
                </a:solidFill>
                <a:latin typeface="Montserrat"/>
                <a:ea typeface="Montserrat"/>
                <a:cs typeface="Montserrat"/>
                <a:sym typeface="Montserrat"/>
              </a:rPr>
              <a:t>Call and verify</a:t>
            </a:r>
            <a:r>
              <a:rPr lang="en" sz="1600">
                <a:solidFill>
                  <a:schemeClr val="lt1"/>
                </a:solidFill>
                <a:latin typeface="Montserrat Medium"/>
                <a:ea typeface="Montserrat Medium"/>
                <a:cs typeface="Montserrat Medium"/>
                <a:sym typeface="Montserrat Medium"/>
              </a:rPr>
              <a:t> any money Request</a:t>
            </a:r>
            <a:endParaRPr sz="1600">
              <a:solidFill>
                <a:srgbClr val="FFFFFF"/>
              </a:solidFill>
              <a:latin typeface="Montserrat Medium"/>
              <a:ea typeface="Montserrat Medium"/>
              <a:cs typeface="Montserrat Medium"/>
              <a:sym typeface="Montserrat Medium"/>
            </a:endParaRPr>
          </a:p>
        </p:txBody>
      </p:sp>
      <p:sp>
        <p:nvSpPr>
          <p:cNvPr id="346" name="Google Shape;346;p36"/>
          <p:cNvSpPr txBox="1"/>
          <p:nvPr>
            <p:ph idx="1" type="body"/>
          </p:nvPr>
        </p:nvSpPr>
        <p:spPr>
          <a:xfrm>
            <a:off x="1116925" y="4092550"/>
            <a:ext cx="7360200" cy="547800"/>
          </a:xfrm>
          <a:prstGeom prst="rect">
            <a:avLst/>
          </a:prstGeom>
          <a:noFill/>
          <a:ln>
            <a:noFill/>
          </a:ln>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1800"/>
              <a:buNone/>
            </a:pPr>
            <a:r>
              <a:rPr b="1" lang="en" sz="1600">
                <a:solidFill>
                  <a:srgbClr val="11BFF8"/>
                </a:solidFill>
                <a:latin typeface="Montserrat"/>
                <a:ea typeface="Montserrat"/>
                <a:cs typeface="Montserrat"/>
                <a:sym typeface="Montserrat"/>
              </a:rPr>
              <a:t>Call and verify</a:t>
            </a:r>
            <a:r>
              <a:rPr lang="en" sz="1600">
                <a:solidFill>
                  <a:schemeClr val="lt1"/>
                </a:solidFill>
                <a:latin typeface="Montserrat Medium"/>
                <a:ea typeface="Montserrat Medium"/>
                <a:cs typeface="Montserrat Medium"/>
                <a:sym typeface="Montserrat Medium"/>
              </a:rPr>
              <a:t> any request to change info on file, like phone number, address or bank info</a:t>
            </a:r>
            <a:endParaRPr sz="1600">
              <a:solidFill>
                <a:srgbClr val="FFFFFF"/>
              </a:solidFill>
              <a:latin typeface="Montserrat Medium"/>
              <a:ea typeface="Montserrat Medium"/>
              <a:cs typeface="Montserrat Medium"/>
              <a:sym typeface="Montserrat Medium"/>
            </a:endParaRPr>
          </a:p>
        </p:txBody>
      </p:sp>
      <p:pic>
        <p:nvPicPr>
          <p:cNvPr id="347" name="Google Shape;347;p36"/>
          <p:cNvPicPr preferRelativeResize="0"/>
          <p:nvPr/>
        </p:nvPicPr>
        <p:blipFill rotWithShape="1">
          <a:blip r:embed="rId4">
            <a:alphaModFix/>
          </a:blip>
          <a:srcRect b="0" l="0" r="0" t="0"/>
          <a:stretch/>
        </p:blipFill>
        <p:spPr>
          <a:xfrm>
            <a:off x="904875" y="2198875"/>
            <a:ext cx="133025" cy="145600"/>
          </a:xfrm>
          <a:prstGeom prst="rect">
            <a:avLst/>
          </a:prstGeom>
          <a:noFill/>
          <a:ln>
            <a:noFill/>
          </a:ln>
        </p:spPr>
      </p:pic>
      <p:pic>
        <p:nvPicPr>
          <p:cNvPr id="348" name="Google Shape;348;p36"/>
          <p:cNvPicPr preferRelativeResize="0"/>
          <p:nvPr/>
        </p:nvPicPr>
        <p:blipFill rotWithShape="1">
          <a:blip r:embed="rId4">
            <a:alphaModFix/>
          </a:blip>
          <a:srcRect b="0" l="0" r="0" t="0"/>
          <a:stretch/>
        </p:blipFill>
        <p:spPr>
          <a:xfrm>
            <a:off x="904875" y="2808475"/>
            <a:ext cx="133025" cy="145600"/>
          </a:xfrm>
          <a:prstGeom prst="rect">
            <a:avLst/>
          </a:prstGeom>
          <a:noFill/>
          <a:ln>
            <a:noFill/>
          </a:ln>
        </p:spPr>
      </p:pic>
      <p:pic>
        <p:nvPicPr>
          <p:cNvPr id="349" name="Google Shape;349;p36"/>
          <p:cNvPicPr preferRelativeResize="0"/>
          <p:nvPr/>
        </p:nvPicPr>
        <p:blipFill rotWithShape="1">
          <a:blip r:embed="rId4">
            <a:alphaModFix/>
          </a:blip>
          <a:srcRect b="0" l="0" r="0" t="0"/>
          <a:stretch/>
        </p:blipFill>
        <p:spPr>
          <a:xfrm>
            <a:off x="904875" y="3599050"/>
            <a:ext cx="133025" cy="145600"/>
          </a:xfrm>
          <a:prstGeom prst="rect">
            <a:avLst/>
          </a:prstGeom>
          <a:noFill/>
          <a:ln>
            <a:noFill/>
          </a:ln>
        </p:spPr>
      </p:pic>
      <p:pic>
        <p:nvPicPr>
          <p:cNvPr id="350" name="Google Shape;350;p36"/>
          <p:cNvPicPr preferRelativeResize="0"/>
          <p:nvPr/>
        </p:nvPicPr>
        <p:blipFill rotWithShape="1">
          <a:blip r:embed="rId4">
            <a:alphaModFix/>
          </a:blip>
          <a:srcRect b="0" l="0" r="0" t="0"/>
          <a:stretch/>
        </p:blipFill>
        <p:spPr>
          <a:xfrm>
            <a:off x="904875" y="4151500"/>
            <a:ext cx="133025" cy="145600"/>
          </a:xfrm>
          <a:prstGeom prst="rect">
            <a:avLst/>
          </a:prstGeom>
          <a:noFill/>
          <a:ln>
            <a:noFill/>
          </a:ln>
        </p:spPr>
      </p:pic>
      <p:pic>
        <p:nvPicPr>
          <p:cNvPr id="351" name="Google Shape;351;p36"/>
          <p:cNvPicPr preferRelativeResize="0"/>
          <p:nvPr/>
        </p:nvPicPr>
        <p:blipFill rotWithShape="1">
          <a:blip r:embed="rId5">
            <a:alphaModFix/>
          </a:blip>
          <a:srcRect b="0" l="0" r="0" t="0"/>
          <a:stretch/>
        </p:blipFill>
        <p:spPr>
          <a:xfrm>
            <a:off x="7774050" y="4827621"/>
            <a:ext cx="1217607" cy="163475"/>
          </a:xfrm>
          <a:prstGeom prst="rect">
            <a:avLst/>
          </a:prstGeom>
          <a:noFill/>
          <a:ln>
            <a:noFill/>
          </a:ln>
        </p:spPr>
      </p:pic>
      <p:pic>
        <p:nvPicPr>
          <p:cNvPr id="352" name="Google Shape;352;p36"/>
          <p:cNvPicPr preferRelativeResize="0"/>
          <p:nvPr/>
        </p:nvPicPr>
        <p:blipFill rotWithShape="1">
          <a:blip r:embed="rId5">
            <a:alphaModFix/>
          </a:blip>
          <a:srcRect b="0" l="0" r="0" t="0"/>
          <a:stretch/>
        </p:blipFill>
        <p:spPr>
          <a:xfrm>
            <a:off x="152450" y="152396"/>
            <a:ext cx="1217607" cy="163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7"/>
          <p:cNvSpPr/>
          <p:nvPr/>
        </p:nvSpPr>
        <p:spPr>
          <a:xfrm>
            <a:off x="0" y="0"/>
            <a:ext cx="9144000" cy="5143500"/>
          </a:xfrm>
          <a:prstGeom prst="rect">
            <a:avLst/>
          </a:prstGeom>
          <a:solidFill>
            <a:srgbClr val="05A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7"/>
          <p:cNvSpPr/>
          <p:nvPr/>
        </p:nvSpPr>
        <p:spPr>
          <a:xfrm>
            <a:off x="28175" y="339075"/>
            <a:ext cx="9144000" cy="2313600"/>
          </a:xfrm>
          <a:prstGeom prst="rect">
            <a:avLst/>
          </a:prstGeom>
          <a:solidFill>
            <a:srgbClr val="2D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7"/>
          <p:cNvSpPr txBox="1"/>
          <p:nvPr>
            <p:ph type="ctrTitle"/>
          </p:nvPr>
        </p:nvSpPr>
        <p:spPr>
          <a:xfrm>
            <a:off x="0" y="486175"/>
            <a:ext cx="9144000" cy="1972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90"/>
              <a:buNone/>
            </a:pPr>
            <a:r>
              <a:rPr b="1" lang="en" sz="6000">
                <a:solidFill>
                  <a:schemeClr val="lt1"/>
                </a:solidFill>
                <a:latin typeface="Kalam"/>
                <a:ea typeface="Kalam"/>
                <a:cs typeface="Kalam"/>
                <a:sym typeface="Kalam"/>
              </a:rPr>
              <a:t>Whew!</a:t>
            </a:r>
            <a:endParaRPr b="1" sz="6000">
              <a:solidFill>
                <a:schemeClr val="lt1"/>
              </a:solidFill>
              <a:latin typeface="Kalam"/>
              <a:ea typeface="Kalam"/>
              <a:cs typeface="Kalam"/>
              <a:sym typeface="Kalam"/>
            </a:endParaRPr>
          </a:p>
          <a:p>
            <a:pPr indent="0" lvl="0" marL="0" rtl="0" algn="ctr">
              <a:lnSpc>
                <a:spcPct val="100000"/>
              </a:lnSpc>
              <a:spcBef>
                <a:spcPts val="0"/>
              </a:spcBef>
              <a:spcAft>
                <a:spcPts val="0"/>
              </a:spcAft>
              <a:buSzPts val="990"/>
              <a:buNone/>
            </a:pPr>
            <a:r>
              <a:rPr b="1" lang="en" sz="6000">
                <a:solidFill>
                  <a:schemeClr val="lt1"/>
                </a:solidFill>
                <a:latin typeface="Kalam"/>
                <a:ea typeface="Kalam"/>
                <a:cs typeface="Kalam"/>
                <a:sym typeface="Kalam"/>
              </a:rPr>
              <a:t>You made it.</a:t>
            </a:r>
            <a:endParaRPr b="1" sz="6000">
              <a:solidFill>
                <a:schemeClr val="lt1"/>
              </a:solidFill>
              <a:latin typeface="Kalam"/>
              <a:ea typeface="Kalam"/>
              <a:cs typeface="Kalam"/>
              <a:sym typeface="Kalam"/>
            </a:endParaRPr>
          </a:p>
        </p:txBody>
      </p:sp>
      <p:sp>
        <p:nvSpPr>
          <p:cNvPr id="360" name="Google Shape;360;p37"/>
          <p:cNvSpPr txBox="1"/>
          <p:nvPr>
            <p:ph idx="1" type="subTitle"/>
          </p:nvPr>
        </p:nvSpPr>
        <p:spPr>
          <a:xfrm>
            <a:off x="28175" y="2732450"/>
            <a:ext cx="9144000" cy="412500"/>
          </a:xfrm>
          <a:prstGeom prst="rect">
            <a:avLst/>
          </a:prstGeom>
          <a:noFill/>
          <a:ln>
            <a:noFill/>
          </a:ln>
        </p:spPr>
        <p:txBody>
          <a:bodyPr anchorCtr="0" anchor="t" bIns="91425" lIns="91425" spcFirstLastPara="1" rIns="91425" wrap="square" tIns="91425">
            <a:noAutofit/>
          </a:bodyPr>
          <a:lstStyle/>
          <a:p>
            <a:pPr indent="0" lvl="0" marL="0" rtl="0" algn="ctr">
              <a:lnSpc>
                <a:spcPct val="60000"/>
              </a:lnSpc>
              <a:spcBef>
                <a:spcPts val="0"/>
              </a:spcBef>
              <a:spcAft>
                <a:spcPts val="0"/>
              </a:spcAft>
              <a:buSzPts val="1018"/>
              <a:buNone/>
            </a:pPr>
            <a:r>
              <a:rPr lang="en" sz="2400">
                <a:solidFill>
                  <a:schemeClr val="lt1"/>
                </a:solidFill>
                <a:latin typeface="Kalam"/>
                <a:ea typeface="Kalam"/>
                <a:cs typeface="Kalam"/>
                <a:sym typeface="Kalam"/>
              </a:rPr>
              <a:t>Get more tips with these videos: </a:t>
            </a:r>
            <a:endParaRPr sz="2400">
              <a:solidFill>
                <a:schemeClr val="lt1"/>
              </a:solidFill>
              <a:latin typeface="Kalam"/>
              <a:ea typeface="Kalam"/>
              <a:cs typeface="Kalam"/>
              <a:sym typeface="Kalam"/>
            </a:endParaRPr>
          </a:p>
        </p:txBody>
      </p:sp>
      <p:pic>
        <p:nvPicPr>
          <p:cNvPr id="361" name="Google Shape;361;p37"/>
          <p:cNvPicPr preferRelativeResize="0"/>
          <p:nvPr/>
        </p:nvPicPr>
        <p:blipFill rotWithShape="1">
          <a:blip r:embed="rId3">
            <a:alphaModFix/>
          </a:blip>
          <a:srcRect b="0" l="0" r="0" t="0"/>
          <a:stretch/>
        </p:blipFill>
        <p:spPr>
          <a:xfrm>
            <a:off x="152450" y="152396"/>
            <a:ext cx="1217607" cy="163475"/>
          </a:xfrm>
          <a:prstGeom prst="rect">
            <a:avLst/>
          </a:prstGeom>
          <a:noFill/>
          <a:ln>
            <a:noFill/>
          </a:ln>
        </p:spPr>
      </p:pic>
      <p:pic>
        <p:nvPicPr>
          <p:cNvPr id="362" name="Google Shape;362;p37"/>
          <p:cNvPicPr preferRelativeResize="0"/>
          <p:nvPr/>
        </p:nvPicPr>
        <p:blipFill rotWithShape="1">
          <a:blip r:embed="rId3">
            <a:alphaModFix/>
          </a:blip>
          <a:srcRect b="0" l="0" r="0" t="0"/>
          <a:stretch/>
        </p:blipFill>
        <p:spPr>
          <a:xfrm>
            <a:off x="7774050" y="4827621"/>
            <a:ext cx="1217607" cy="163475"/>
          </a:xfrm>
          <a:prstGeom prst="rect">
            <a:avLst/>
          </a:prstGeom>
          <a:noFill/>
          <a:ln>
            <a:noFill/>
          </a:ln>
        </p:spPr>
      </p:pic>
      <p:pic>
        <p:nvPicPr>
          <p:cNvPr id="363" name="Google Shape;363;p37"/>
          <p:cNvPicPr preferRelativeResize="0"/>
          <p:nvPr/>
        </p:nvPicPr>
        <p:blipFill rotWithShape="1">
          <a:blip r:embed="rId4">
            <a:alphaModFix/>
          </a:blip>
          <a:srcRect b="0" l="0" r="0" t="0"/>
          <a:stretch/>
        </p:blipFill>
        <p:spPr>
          <a:xfrm>
            <a:off x="2820310" y="939100"/>
            <a:ext cx="876100" cy="953498"/>
          </a:xfrm>
          <a:prstGeom prst="rect">
            <a:avLst/>
          </a:prstGeom>
          <a:noFill/>
          <a:ln>
            <a:noFill/>
          </a:ln>
        </p:spPr>
      </p:pic>
      <p:sp>
        <p:nvSpPr>
          <p:cNvPr id="364" name="Google Shape;364;p37"/>
          <p:cNvSpPr txBox="1"/>
          <p:nvPr>
            <p:ph idx="1" type="subTitle"/>
          </p:nvPr>
        </p:nvSpPr>
        <p:spPr>
          <a:xfrm>
            <a:off x="0" y="3084925"/>
            <a:ext cx="9144000" cy="412500"/>
          </a:xfrm>
          <a:prstGeom prst="rect">
            <a:avLst/>
          </a:prstGeom>
          <a:noFill/>
          <a:ln>
            <a:noFill/>
          </a:ln>
        </p:spPr>
        <p:txBody>
          <a:bodyPr anchorCtr="0" anchor="t" bIns="91425" lIns="91425" spcFirstLastPara="1" rIns="91425" wrap="square" tIns="91425">
            <a:noAutofit/>
          </a:bodyPr>
          <a:lstStyle/>
          <a:p>
            <a:pPr indent="0" lvl="0" marL="0" rtl="0" algn="ctr">
              <a:lnSpc>
                <a:spcPct val="60000"/>
              </a:lnSpc>
              <a:spcBef>
                <a:spcPts val="0"/>
              </a:spcBef>
              <a:spcAft>
                <a:spcPts val="0"/>
              </a:spcAft>
              <a:buSzPts val="1018"/>
              <a:buNone/>
            </a:pPr>
            <a:r>
              <a:rPr lang="en" sz="2400" u="sng">
                <a:solidFill>
                  <a:schemeClr val="dk1"/>
                </a:solidFill>
                <a:latin typeface="Kalam"/>
                <a:ea typeface="Kalam"/>
                <a:cs typeface="Kalam"/>
                <a:sym typeface="Kalam"/>
                <a:hlinkClick r:id="rId5">
                  <a:extLst>
                    <a:ext uri="{A12FA001-AC4F-418D-AE19-62706E023703}">
                      <ahyp:hlinkClr val="tx"/>
                    </a:ext>
                  </a:extLst>
                </a:hlinkClick>
              </a:rPr>
              <a:t>https://youtube.com/playlist?list=PLVjgTatmNvbwwbBkTXyFM0YcKYH-9t4gF&amp;si=Ig8KnMYc_Vnf5WJC</a:t>
            </a:r>
            <a:endParaRPr sz="2400">
              <a:solidFill>
                <a:schemeClr val="dk1"/>
              </a:solidFill>
              <a:latin typeface="Kalam"/>
              <a:ea typeface="Kalam"/>
              <a:cs typeface="Kalam"/>
              <a:sym typeface="Kalam"/>
            </a:endParaRPr>
          </a:p>
        </p:txBody>
      </p:sp>
      <p:sp>
        <p:nvSpPr>
          <p:cNvPr id="365" name="Google Shape;365;p37"/>
          <p:cNvSpPr txBox="1"/>
          <p:nvPr>
            <p:ph idx="1" type="subTitle"/>
          </p:nvPr>
        </p:nvSpPr>
        <p:spPr>
          <a:xfrm>
            <a:off x="0" y="3956275"/>
            <a:ext cx="9144000" cy="412500"/>
          </a:xfrm>
          <a:prstGeom prst="rect">
            <a:avLst/>
          </a:prstGeom>
          <a:noFill/>
          <a:ln>
            <a:noFill/>
          </a:ln>
        </p:spPr>
        <p:txBody>
          <a:bodyPr anchorCtr="0" anchor="t" bIns="91425" lIns="91425" spcFirstLastPara="1" rIns="91425" wrap="square" tIns="91425">
            <a:noAutofit/>
          </a:bodyPr>
          <a:lstStyle/>
          <a:p>
            <a:pPr indent="0" lvl="0" marL="0" rtl="0" algn="ctr">
              <a:lnSpc>
                <a:spcPct val="60000"/>
              </a:lnSpc>
              <a:spcBef>
                <a:spcPts val="0"/>
              </a:spcBef>
              <a:spcAft>
                <a:spcPts val="0"/>
              </a:spcAft>
              <a:buSzPts val="1018"/>
              <a:buNone/>
            </a:pPr>
            <a:r>
              <a:rPr lang="en" sz="2400">
                <a:solidFill>
                  <a:schemeClr val="lt1"/>
                </a:solidFill>
                <a:latin typeface="Kalam"/>
                <a:ea typeface="Kalam"/>
                <a:cs typeface="Kalam"/>
                <a:sym typeface="Kalam"/>
              </a:rPr>
              <a:t>Or take this practice training:</a:t>
            </a:r>
            <a:endParaRPr sz="2400">
              <a:solidFill>
                <a:schemeClr val="lt1"/>
              </a:solidFill>
              <a:latin typeface="Kalam"/>
              <a:ea typeface="Kalam"/>
              <a:cs typeface="Kalam"/>
              <a:sym typeface="Kalam"/>
            </a:endParaRPr>
          </a:p>
        </p:txBody>
      </p:sp>
      <p:sp>
        <p:nvSpPr>
          <p:cNvPr id="366" name="Google Shape;366;p37"/>
          <p:cNvSpPr txBox="1"/>
          <p:nvPr>
            <p:ph idx="1" type="subTitle"/>
          </p:nvPr>
        </p:nvSpPr>
        <p:spPr>
          <a:xfrm>
            <a:off x="152450" y="4322325"/>
            <a:ext cx="9144000" cy="412500"/>
          </a:xfrm>
          <a:prstGeom prst="rect">
            <a:avLst/>
          </a:prstGeom>
          <a:noFill/>
          <a:ln>
            <a:noFill/>
          </a:ln>
        </p:spPr>
        <p:txBody>
          <a:bodyPr anchorCtr="0" anchor="t" bIns="91425" lIns="91425" spcFirstLastPara="1" rIns="91425" wrap="square" tIns="91425">
            <a:noAutofit/>
          </a:bodyPr>
          <a:lstStyle/>
          <a:p>
            <a:pPr indent="0" lvl="0" marL="0" rtl="0" algn="ctr">
              <a:lnSpc>
                <a:spcPct val="60000"/>
              </a:lnSpc>
              <a:spcBef>
                <a:spcPts val="0"/>
              </a:spcBef>
              <a:spcAft>
                <a:spcPts val="0"/>
              </a:spcAft>
              <a:buSzPts val="1018"/>
              <a:buNone/>
            </a:pPr>
            <a:r>
              <a:rPr lang="en" sz="2400" u="sng">
                <a:solidFill>
                  <a:schemeClr val="dk1"/>
                </a:solidFill>
                <a:latin typeface="Kalam"/>
                <a:ea typeface="Kalam"/>
                <a:cs typeface="Kalam"/>
                <a:sym typeface="Kalam"/>
                <a:hlinkClick r:id="rId6">
                  <a:extLst>
                    <a:ext uri="{A12FA001-AC4F-418D-AE19-62706E023703}">
                      <ahyp:hlinkClr val="tx"/>
                    </a:ext>
                  </a:extLst>
                </a:hlinkClick>
              </a:rPr>
              <a:t>https://learnsecurity.amazon.com/en/training/story.html</a:t>
            </a:r>
            <a:endParaRPr sz="2400" u="sng">
              <a:solidFill>
                <a:schemeClr val="dk1"/>
              </a:solidFill>
              <a:latin typeface="Kalam"/>
              <a:ea typeface="Kalam"/>
              <a:cs typeface="Kalam"/>
              <a:sym typeface="Kala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p:nvPr/>
        </p:nvSpPr>
        <p:spPr>
          <a:xfrm>
            <a:off x="50" y="0"/>
            <a:ext cx="9144000" cy="5143500"/>
          </a:xfrm>
          <a:prstGeom prst="rect">
            <a:avLst/>
          </a:prstGeom>
          <a:solidFill>
            <a:srgbClr val="05A9DF"/>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5"/>
          <p:cNvSpPr txBox="1"/>
          <p:nvPr>
            <p:ph type="title"/>
          </p:nvPr>
        </p:nvSpPr>
        <p:spPr>
          <a:xfrm>
            <a:off x="137825" y="690825"/>
            <a:ext cx="8777700" cy="102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4800"/>
              <a:buNone/>
            </a:pPr>
            <a:r>
              <a:rPr b="1" lang="en" sz="4000">
                <a:solidFill>
                  <a:srgbClr val="FFFFFF"/>
                </a:solidFill>
                <a:latin typeface="Montserrat"/>
                <a:ea typeface="Montserrat"/>
                <a:cs typeface="Montserrat"/>
                <a:sym typeface="Montserrat"/>
              </a:rPr>
              <a:t>Social Engineering</a:t>
            </a:r>
            <a:endParaRPr sz="4000">
              <a:solidFill>
                <a:srgbClr val="FFFFFF"/>
              </a:solidFill>
              <a:latin typeface="Montserrat Medium"/>
              <a:ea typeface="Montserrat Medium"/>
              <a:cs typeface="Montserrat Medium"/>
              <a:sym typeface="Montserrat Medium"/>
            </a:endParaRPr>
          </a:p>
        </p:txBody>
      </p:sp>
      <p:sp>
        <p:nvSpPr>
          <p:cNvPr id="78" name="Google Shape;78;p15"/>
          <p:cNvSpPr txBox="1"/>
          <p:nvPr/>
        </p:nvSpPr>
        <p:spPr>
          <a:xfrm>
            <a:off x="864500" y="2743200"/>
            <a:ext cx="2857500" cy="8313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i="0" lang="en" sz="4000" u="none" cap="none" strike="noStrike">
                <a:solidFill>
                  <a:schemeClr val="lt1"/>
                </a:solidFill>
                <a:latin typeface="Kalam"/>
                <a:ea typeface="Kalam"/>
                <a:cs typeface="Kalam"/>
                <a:sym typeface="Kalam"/>
              </a:rPr>
              <a:t>Distraction</a:t>
            </a:r>
            <a:endParaRPr b="1" i="0" sz="4000" u="none" cap="none" strike="noStrike">
              <a:solidFill>
                <a:srgbClr val="05A9DF"/>
              </a:solidFill>
              <a:latin typeface="Kalam"/>
              <a:ea typeface="Kalam"/>
              <a:cs typeface="Kalam"/>
              <a:sym typeface="Kalam"/>
            </a:endParaRPr>
          </a:p>
        </p:txBody>
      </p:sp>
      <p:sp>
        <p:nvSpPr>
          <p:cNvPr id="79" name="Google Shape;79;p15"/>
          <p:cNvSpPr txBox="1"/>
          <p:nvPr/>
        </p:nvSpPr>
        <p:spPr>
          <a:xfrm>
            <a:off x="3722000" y="2736300"/>
            <a:ext cx="1364400" cy="8313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0" lang="en" sz="4000" u="none" cap="none" strike="noStrike">
                <a:solidFill>
                  <a:schemeClr val="lt1"/>
                </a:solidFill>
                <a:latin typeface="Montserrat Medium"/>
                <a:ea typeface="Montserrat Medium"/>
                <a:cs typeface="Montserrat Medium"/>
                <a:sym typeface="Montserrat Medium"/>
              </a:rPr>
              <a:t>and</a:t>
            </a:r>
            <a:endParaRPr b="0" i="0" sz="4000" u="none" cap="none" strike="noStrike">
              <a:solidFill>
                <a:srgbClr val="000000"/>
              </a:solidFill>
              <a:latin typeface="Arial"/>
              <a:ea typeface="Arial"/>
              <a:cs typeface="Arial"/>
              <a:sym typeface="Arial"/>
            </a:endParaRPr>
          </a:p>
        </p:txBody>
      </p:sp>
      <p:sp>
        <p:nvSpPr>
          <p:cNvPr id="80" name="Google Shape;80;p15"/>
          <p:cNvSpPr txBox="1"/>
          <p:nvPr/>
        </p:nvSpPr>
        <p:spPr>
          <a:xfrm>
            <a:off x="5162550" y="2743200"/>
            <a:ext cx="3162300" cy="8313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i="0" lang="en" sz="4000" u="none" cap="none" strike="noStrike">
                <a:solidFill>
                  <a:schemeClr val="lt1"/>
                </a:solidFill>
                <a:latin typeface="Kalam"/>
                <a:ea typeface="Kalam"/>
                <a:cs typeface="Kalam"/>
                <a:sym typeface="Kalam"/>
              </a:rPr>
              <a:t>Misdirection</a:t>
            </a:r>
            <a:endParaRPr b="1" i="0" sz="4000" u="none" cap="none" strike="noStrike">
              <a:solidFill>
                <a:srgbClr val="05A9DF"/>
              </a:solidFill>
              <a:latin typeface="Kalam"/>
              <a:ea typeface="Kalam"/>
              <a:cs typeface="Kalam"/>
              <a:sym typeface="Kalam"/>
            </a:endParaRPr>
          </a:p>
        </p:txBody>
      </p:sp>
      <p:sp>
        <p:nvSpPr>
          <p:cNvPr id="81" name="Google Shape;81;p15"/>
          <p:cNvSpPr/>
          <p:nvPr/>
        </p:nvSpPr>
        <p:spPr>
          <a:xfrm>
            <a:off x="923925" y="3505200"/>
            <a:ext cx="2524200" cy="66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5"/>
          <p:cNvSpPr/>
          <p:nvPr/>
        </p:nvSpPr>
        <p:spPr>
          <a:xfrm>
            <a:off x="5267325" y="3505200"/>
            <a:ext cx="2857500" cy="66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 name="Google Shape;83;p15"/>
          <p:cNvPicPr preferRelativeResize="0"/>
          <p:nvPr/>
        </p:nvPicPr>
        <p:blipFill rotWithShape="1">
          <a:blip r:embed="rId3">
            <a:alphaModFix/>
          </a:blip>
          <a:srcRect b="0" l="0" r="0" t="0"/>
          <a:stretch/>
        </p:blipFill>
        <p:spPr>
          <a:xfrm>
            <a:off x="76200" y="76198"/>
            <a:ext cx="537675" cy="552450"/>
          </a:xfrm>
          <a:prstGeom prst="rect">
            <a:avLst/>
          </a:prstGeom>
          <a:noFill/>
          <a:ln>
            <a:noFill/>
          </a:ln>
        </p:spPr>
      </p:pic>
      <p:pic>
        <p:nvPicPr>
          <p:cNvPr id="84" name="Google Shape;84;p15"/>
          <p:cNvPicPr preferRelativeResize="0"/>
          <p:nvPr/>
        </p:nvPicPr>
        <p:blipFill rotWithShape="1">
          <a:blip r:embed="rId3">
            <a:alphaModFix/>
          </a:blip>
          <a:srcRect b="0" l="0" r="0" t="0"/>
          <a:stretch/>
        </p:blipFill>
        <p:spPr>
          <a:xfrm>
            <a:off x="8534400" y="76198"/>
            <a:ext cx="537675" cy="552450"/>
          </a:xfrm>
          <a:prstGeom prst="rect">
            <a:avLst/>
          </a:prstGeom>
          <a:noFill/>
          <a:ln>
            <a:noFill/>
          </a:ln>
        </p:spPr>
      </p:pic>
      <p:pic>
        <p:nvPicPr>
          <p:cNvPr id="85" name="Google Shape;85;p15"/>
          <p:cNvPicPr preferRelativeResize="0"/>
          <p:nvPr/>
        </p:nvPicPr>
        <p:blipFill rotWithShape="1">
          <a:blip r:embed="rId3">
            <a:alphaModFix/>
          </a:blip>
          <a:srcRect b="0" l="0" r="0" t="0"/>
          <a:stretch/>
        </p:blipFill>
        <p:spPr>
          <a:xfrm>
            <a:off x="76200" y="4495798"/>
            <a:ext cx="537675" cy="552450"/>
          </a:xfrm>
          <a:prstGeom prst="rect">
            <a:avLst/>
          </a:prstGeom>
          <a:noFill/>
          <a:ln>
            <a:noFill/>
          </a:ln>
        </p:spPr>
      </p:pic>
      <p:pic>
        <p:nvPicPr>
          <p:cNvPr id="86" name="Google Shape;86;p15"/>
          <p:cNvPicPr preferRelativeResize="0"/>
          <p:nvPr/>
        </p:nvPicPr>
        <p:blipFill rotWithShape="1">
          <a:blip r:embed="rId3">
            <a:alphaModFix/>
          </a:blip>
          <a:srcRect b="0" l="0" r="0" t="0"/>
          <a:stretch/>
        </p:blipFill>
        <p:spPr>
          <a:xfrm>
            <a:off x="8534400" y="4495798"/>
            <a:ext cx="537675" cy="552450"/>
          </a:xfrm>
          <a:prstGeom prst="rect">
            <a:avLst/>
          </a:prstGeom>
          <a:noFill/>
          <a:ln>
            <a:noFill/>
          </a:ln>
        </p:spPr>
      </p:pic>
      <p:sp>
        <p:nvSpPr>
          <p:cNvPr id="87" name="Google Shape;87;p15"/>
          <p:cNvSpPr txBox="1"/>
          <p:nvPr/>
        </p:nvSpPr>
        <p:spPr>
          <a:xfrm>
            <a:off x="2380700" y="1825975"/>
            <a:ext cx="43827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Montserrat"/>
                <a:ea typeface="Montserrat"/>
                <a:cs typeface="Montserrat"/>
                <a:sym typeface="Montserrat"/>
              </a:rPr>
              <a:t>Is about</a:t>
            </a:r>
            <a:endParaRPr b="0" i="0" sz="40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p:nvPr/>
        </p:nvSpPr>
        <p:spPr>
          <a:xfrm>
            <a:off x="50" y="0"/>
            <a:ext cx="9144000" cy="5143500"/>
          </a:xfrm>
          <a:prstGeom prst="rect">
            <a:avLst/>
          </a:prstGeom>
          <a:solidFill>
            <a:srgbClr val="2D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FFFFFF"/>
              </a:solidFill>
              <a:latin typeface="Arial"/>
              <a:ea typeface="Arial"/>
              <a:cs typeface="Arial"/>
              <a:sym typeface="Arial"/>
            </a:endParaRPr>
          </a:p>
        </p:txBody>
      </p:sp>
      <p:sp>
        <p:nvSpPr>
          <p:cNvPr id="93" name="Google Shape;93;p16"/>
          <p:cNvSpPr txBox="1"/>
          <p:nvPr>
            <p:ph idx="1" type="body"/>
          </p:nvPr>
        </p:nvSpPr>
        <p:spPr>
          <a:xfrm rot="-521882">
            <a:off x="799937" y="1505451"/>
            <a:ext cx="3312901" cy="838261"/>
          </a:xfrm>
          <a:prstGeom prst="rect">
            <a:avLst/>
          </a:prstGeom>
          <a:noFill/>
          <a:ln>
            <a:noFill/>
          </a:ln>
        </p:spPr>
        <p:txBody>
          <a:bodyPr anchorCtr="0" anchor="ctr" bIns="91425" lIns="91425" spcFirstLastPara="1" rIns="91425" wrap="square" tIns="91425">
            <a:normAutofit fontScale="92500" lnSpcReduction="10000"/>
          </a:bodyPr>
          <a:lstStyle/>
          <a:p>
            <a:pPr indent="0" lvl="0" marL="0" marR="0" rtl="0" algn="ctr">
              <a:lnSpc>
                <a:spcPct val="115000"/>
              </a:lnSpc>
              <a:spcBef>
                <a:spcPts val="0"/>
              </a:spcBef>
              <a:spcAft>
                <a:spcPts val="0"/>
              </a:spcAft>
              <a:buSzPct val="46332"/>
              <a:buNone/>
            </a:pPr>
            <a:r>
              <a:rPr b="1" lang="en" sz="4200">
                <a:solidFill>
                  <a:srgbClr val="FFFFFF"/>
                </a:solidFill>
                <a:latin typeface="Montserrat"/>
                <a:ea typeface="Montserrat"/>
                <a:cs typeface="Montserrat"/>
                <a:sym typeface="Montserrat"/>
              </a:rPr>
              <a:t>Phishing </a:t>
            </a:r>
            <a:endParaRPr b="1" sz="4200">
              <a:solidFill>
                <a:srgbClr val="FFFFFF"/>
              </a:solidFill>
              <a:latin typeface="Montserrat"/>
              <a:ea typeface="Montserrat"/>
              <a:cs typeface="Montserrat"/>
              <a:sym typeface="Montserrat"/>
            </a:endParaRPr>
          </a:p>
        </p:txBody>
      </p:sp>
      <p:pic>
        <p:nvPicPr>
          <p:cNvPr id="94" name="Google Shape;94;p16"/>
          <p:cNvPicPr preferRelativeResize="0"/>
          <p:nvPr/>
        </p:nvPicPr>
        <p:blipFill rotWithShape="1">
          <a:blip r:embed="rId3">
            <a:alphaModFix/>
          </a:blip>
          <a:srcRect b="0" l="0" r="0" t="0"/>
          <a:stretch/>
        </p:blipFill>
        <p:spPr>
          <a:xfrm>
            <a:off x="7774050" y="4827621"/>
            <a:ext cx="1217607" cy="163475"/>
          </a:xfrm>
          <a:prstGeom prst="rect">
            <a:avLst/>
          </a:prstGeom>
          <a:noFill/>
          <a:ln>
            <a:noFill/>
          </a:ln>
        </p:spPr>
      </p:pic>
      <p:pic>
        <p:nvPicPr>
          <p:cNvPr id="95" name="Google Shape;95;p16"/>
          <p:cNvPicPr preferRelativeResize="0"/>
          <p:nvPr/>
        </p:nvPicPr>
        <p:blipFill rotWithShape="1">
          <a:blip r:embed="rId3">
            <a:alphaModFix/>
          </a:blip>
          <a:srcRect b="0" l="0" r="0" t="0"/>
          <a:stretch/>
        </p:blipFill>
        <p:spPr>
          <a:xfrm>
            <a:off x="152450" y="152396"/>
            <a:ext cx="1217607" cy="163475"/>
          </a:xfrm>
          <a:prstGeom prst="rect">
            <a:avLst/>
          </a:prstGeom>
          <a:noFill/>
          <a:ln>
            <a:noFill/>
          </a:ln>
        </p:spPr>
      </p:pic>
      <p:sp>
        <p:nvSpPr>
          <p:cNvPr id="96" name="Google Shape;96;p16"/>
          <p:cNvSpPr txBox="1"/>
          <p:nvPr>
            <p:ph idx="1" type="body"/>
          </p:nvPr>
        </p:nvSpPr>
        <p:spPr>
          <a:xfrm>
            <a:off x="496975" y="3210175"/>
            <a:ext cx="3046200" cy="1788900"/>
          </a:xfrm>
          <a:prstGeom prst="rect">
            <a:avLst/>
          </a:prstGeom>
          <a:noFill/>
          <a:ln>
            <a:noFill/>
          </a:ln>
        </p:spPr>
        <p:txBody>
          <a:bodyPr anchorCtr="0" anchor="ctr" bIns="91425" lIns="91425" spcFirstLastPara="1" rIns="91425" wrap="square" tIns="91425">
            <a:normAutofit/>
          </a:bodyPr>
          <a:lstStyle/>
          <a:p>
            <a:pPr indent="0" lvl="0" marL="0" marR="0" rtl="0" algn="l">
              <a:lnSpc>
                <a:spcPct val="115000"/>
              </a:lnSpc>
              <a:spcBef>
                <a:spcPts val="0"/>
              </a:spcBef>
              <a:spcAft>
                <a:spcPts val="0"/>
              </a:spcAft>
              <a:buSzPts val="1800"/>
              <a:buNone/>
            </a:pPr>
            <a:r>
              <a:rPr lang="en" sz="1600">
                <a:solidFill>
                  <a:srgbClr val="FFFFFF"/>
                </a:solidFill>
                <a:latin typeface="Montserrat"/>
                <a:ea typeface="Montserrat"/>
                <a:cs typeface="Montserrat"/>
                <a:sym typeface="Montserrat"/>
              </a:rPr>
              <a:t>When Scammers </a:t>
            </a:r>
            <a:r>
              <a:rPr b="1" lang="en" sz="1600">
                <a:solidFill>
                  <a:srgbClr val="FFFFFF"/>
                </a:solidFill>
                <a:latin typeface="Montserrat"/>
                <a:ea typeface="Montserrat"/>
                <a:cs typeface="Montserrat"/>
                <a:sym typeface="Montserrat"/>
              </a:rPr>
              <a:t>fool you</a:t>
            </a:r>
            <a:r>
              <a:rPr lang="en" sz="1600">
                <a:solidFill>
                  <a:srgbClr val="FFFFFF"/>
                </a:solidFill>
                <a:latin typeface="Montserrat"/>
                <a:ea typeface="Montserrat"/>
                <a:cs typeface="Montserrat"/>
                <a:sym typeface="Montserrat"/>
              </a:rPr>
              <a:t> to think they are someone you trust in order to make you </a:t>
            </a:r>
            <a:r>
              <a:rPr b="1" lang="en" sz="1600">
                <a:solidFill>
                  <a:srgbClr val="FFFFFF"/>
                </a:solidFill>
                <a:latin typeface="Montserrat"/>
                <a:ea typeface="Montserrat"/>
                <a:cs typeface="Montserrat"/>
                <a:sym typeface="Montserrat"/>
              </a:rPr>
              <a:t>do something</a:t>
            </a:r>
            <a:r>
              <a:rPr lang="en" sz="1600">
                <a:solidFill>
                  <a:srgbClr val="FFFFFF"/>
                </a:solidFill>
                <a:latin typeface="Montserrat"/>
                <a:ea typeface="Montserrat"/>
                <a:cs typeface="Montserrat"/>
                <a:sym typeface="Montserrat"/>
              </a:rPr>
              <a:t>.</a:t>
            </a:r>
            <a:r>
              <a:rPr b="1" lang="en" sz="1600">
                <a:solidFill>
                  <a:srgbClr val="FFFFFF"/>
                </a:solidFill>
                <a:latin typeface="Montserrat"/>
                <a:ea typeface="Montserrat"/>
                <a:cs typeface="Montserrat"/>
                <a:sym typeface="Montserrat"/>
              </a:rPr>
              <a:t> </a:t>
            </a:r>
            <a:endParaRPr b="1" sz="1600">
              <a:solidFill>
                <a:srgbClr val="FFFFFF"/>
              </a:solidFill>
              <a:latin typeface="Montserrat"/>
              <a:ea typeface="Montserrat"/>
              <a:cs typeface="Montserrat"/>
              <a:sym typeface="Montserrat"/>
            </a:endParaRPr>
          </a:p>
        </p:txBody>
      </p:sp>
      <p:pic>
        <p:nvPicPr>
          <p:cNvPr id="97" name="Google Shape;97;p16"/>
          <p:cNvPicPr preferRelativeResize="0"/>
          <p:nvPr/>
        </p:nvPicPr>
        <p:blipFill rotWithShape="1">
          <a:blip r:embed="rId4">
            <a:alphaModFix/>
          </a:blip>
          <a:srcRect b="0" l="0" r="0" t="0"/>
          <a:stretch/>
        </p:blipFill>
        <p:spPr>
          <a:xfrm>
            <a:off x="3308798" y="1013925"/>
            <a:ext cx="5332855" cy="3115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p:nvPr/>
        </p:nvSpPr>
        <p:spPr>
          <a:xfrm>
            <a:off x="50" y="0"/>
            <a:ext cx="9144000" cy="5143500"/>
          </a:xfrm>
          <a:prstGeom prst="rect">
            <a:avLst/>
          </a:prstGeom>
          <a:solidFill>
            <a:srgbClr val="2D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FFFFFF"/>
              </a:solidFill>
              <a:latin typeface="Arial"/>
              <a:ea typeface="Arial"/>
              <a:cs typeface="Arial"/>
              <a:sym typeface="Arial"/>
            </a:endParaRPr>
          </a:p>
        </p:txBody>
      </p:sp>
      <p:sp>
        <p:nvSpPr>
          <p:cNvPr id="103" name="Google Shape;103;p17"/>
          <p:cNvSpPr txBox="1"/>
          <p:nvPr>
            <p:ph idx="1" type="body"/>
          </p:nvPr>
        </p:nvSpPr>
        <p:spPr>
          <a:xfrm>
            <a:off x="912300" y="1742290"/>
            <a:ext cx="7319400" cy="1910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800"/>
              </a:spcBef>
              <a:spcAft>
                <a:spcPts val="400"/>
              </a:spcAft>
              <a:buSzPts val="1800"/>
              <a:buNone/>
            </a:pPr>
            <a:r>
              <a:rPr b="1" lang="en" sz="4000">
                <a:solidFill>
                  <a:srgbClr val="11BFF8"/>
                </a:solidFill>
                <a:latin typeface="Montserrat"/>
                <a:ea typeface="Montserrat"/>
                <a:cs typeface="Montserrat"/>
                <a:sym typeface="Montserrat"/>
              </a:rPr>
              <a:t>7 Types</a:t>
            </a:r>
            <a:r>
              <a:rPr b="1" lang="en" sz="4000">
                <a:solidFill>
                  <a:srgbClr val="FFFFFF"/>
                </a:solidFill>
                <a:latin typeface="Montserrat"/>
                <a:ea typeface="Montserrat"/>
                <a:cs typeface="Montserrat"/>
                <a:sym typeface="Montserrat"/>
              </a:rPr>
              <a:t> </a:t>
            </a:r>
            <a:r>
              <a:rPr lang="en" sz="4000">
                <a:solidFill>
                  <a:srgbClr val="FFFFFF"/>
                </a:solidFill>
                <a:latin typeface="Montserrat"/>
                <a:ea typeface="Montserrat"/>
                <a:cs typeface="Montserrat"/>
                <a:sym typeface="Montserrat"/>
              </a:rPr>
              <a:t>of Phishing Scams You </a:t>
            </a:r>
            <a:r>
              <a:rPr b="1" lang="en" sz="4000">
                <a:solidFill>
                  <a:srgbClr val="FFFFFF"/>
                </a:solidFill>
                <a:latin typeface="Montserrat"/>
                <a:ea typeface="Montserrat"/>
                <a:cs typeface="Montserrat"/>
                <a:sym typeface="Montserrat"/>
              </a:rPr>
              <a:t>Should Know About</a:t>
            </a:r>
            <a:endParaRPr b="1" sz="4000">
              <a:solidFill>
                <a:srgbClr val="FFFFFF"/>
              </a:solidFill>
              <a:latin typeface="Montserrat"/>
              <a:ea typeface="Montserrat"/>
              <a:cs typeface="Montserrat"/>
              <a:sym typeface="Montserrat"/>
            </a:endParaRPr>
          </a:p>
        </p:txBody>
      </p:sp>
      <p:pic>
        <p:nvPicPr>
          <p:cNvPr id="104" name="Google Shape;104;p17"/>
          <p:cNvPicPr preferRelativeResize="0"/>
          <p:nvPr/>
        </p:nvPicPr>
        <p:blipFill rotWithShape="1">
          <a:blip r:embed="rId3">
            <a:alphaModFix/>
          </a:blip>
          <a:srcRect b="0" l="0" r="0" t="0"/>
          <a:stretch/>
        </p:blipFill>
        <p:spPr>
          <a:xfrm>
            <a:off x="152450" y="152396"/>
            <a:ext cx="1217607" cy="163475"/>
          </a:xfrm>
          <a:prstGeom prst="rect">
            <a:avLst/>
          </a:prstGeom>
          <a:noFill/>
          <a:ln>
            <a:noFill/>
          </a:ln>
        </p:spPr>
      </p:pic>
      <p:pic>
        <p:nvPicPr>
          <p:cNvPr id="105" name="Google Shape;105;p17"/>
          <p:cNvPicPr preferRelativeResize="0"/>
          <p:nvPr/>
        </p:nvPicPr>
        <p:blipFill rotWithShape="1">
          <a:blip r:embed="rId4">
            <a:alphaModFix/>
          </a:blip>
          <a:srcRect b="0" l="0" r="0" t="0"/>
          <a:stretch/>
        </p:blipFill>
        <p:spPr>
          <a:xfrm>
            <a:off x="7800862" y="3984107"/>
            <a:ext cx="971775" cy="801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p:nvPr/>
        </p:nvSpPr>
        <p:spPr>
          <a:xfrm>
            <a:off x="50" y="0"/>
            <a:ext cx="9144000" cy="5143500"/>
          </a:xfrm>
          <a:prstGeom prst="rect">
            <a:avLst/>
          </a:prstGeom>
          <a:solidFill>
            <a:srgbClr val="2D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FFFFFF"/>
              </a:solidFill>
              <a:latin typeface="Arial"/>
              <a:ea typeface="Arial"/>
              <a:cs typeface="Arial"/>
              <a:sym typeface="Arial"/>
            </a:endParaRPr>
          </a:p>
        </p:txBody>
      </p:sp>
      <p:sp>
        <p:nvSpPr>
          <p:cNvPr id="111" name="Google Shape;111;p18"/>
          <p:cNvSpPr txBox="1"/>
          <p:nvPr>
            <p:ph idx="1" type="body"/>
          </p:nvPr>
        </p:nvSpPr>
        <p:spPr>
          <a:xfrm>
            <a:off x="624875" y="328800"/>
            <a:ext cx="7195500" cy="838200"/>
          </a:xfrm>
          <a:prstGeom prst="rect">
            <a:avLst/>
          </a:prstGeom>
          <a:noFill/>
          <a:ln>
            <a:noFill/>
          </a:ln>
        </p:spPr>
        <p:txBody>
          <a:bodyPr anchorCtr="0" anchor="ctr" bIns="91425" lIns="91425" spcFirstLastPara="1" rIns="91425" wrap="square" tIns="91425">
            <a:normAutofit fontScale="62500" lnSpcReduction="20000"/>
          </a:bodyPr>
          <a:lstStyle/>
          <a:p>
            <a:pPr indent="0" lvl="0" marL="0" marR="0" rtl="0" algn="ctr">
              <a:lnSpc>
                <a:spcPct val="115000"/>
              </a:lnSpc>
              <a:spcBef>
                <a:spcPts val="1800"/>
              </a:spcBef>
              <a:spcAft>
                <a:spcPts val="400"/>
              </a:spcAft>
              <a:buSzPct val="72000"/>
              <a:buNone/>
            </a:pPr>
            <a:r>
              <a:rPr b="1" lang="en" sz="4000">
                <a:solidFill>
                  <a:srgbClr val="FFFFFF"/>
                </a:solidFill>
                <a:latin typeface="Montserrat"/>
                <a:ea typeface="Montserrat"/>
                <a:cs typeface="Montserrat"/>
                <a:sym typeface="Montserrat"/>
              </a:rPr>
              <a:t>Email Phishing Scams </a:t>
            </a:r>
            <a:endParaRPr b="1" sz="4000">
              <a:solidFill>
                <a:srgbClr val="FFFFFF"/>
              </a:solidFill>
              <a:latin typeface="Montserrat"/>
              <a:ea typeface="Montserrat"/>
              <a:cs typeface="Montserrat"/>
              <a:sym typeface="Montserrat"/>
            </a:endParaRPr>
          </a:p>
        </p:txBody>
      </p:sp>
      <p:pic>
        <p:nvPicPr>
          <p:cNvPr id="112" name="Google Shape;112;p18"/>
          <p:cNvPicPr preferRelativeResize="0"/>
          <p:nvPr/>
        </p:nvPicPr>
        <p:blipFill rotWithShape="1">
          <a:blip r:embed="rId3">
            <a:alphaModFix/>
          </a:blip>
          <a:srcRect b="0" l="0" r="0" t="0"/>
          <a:stretch/>
        </p:blipFill>
        <p:spPr>
          <a:xfrm>
            <a:off x="7820387" y="1488557"/>
            <a:ext cx="971775" cy="801524"/>
          </a:xfrm>
          <a:prstGeom prst="rect">
            <a:avLst/>
          </a:prstGeom>
          <a:noFill/>
          <a:ln>
            <a:noFill/>
          </a:ln>
        </p:spPr>
      </p:pic>
      <p:sp>
        <p:nvSpPr>
          <p:cNvPr id="113" name="Google Shape;113;p18"/>
          <p:cNvSpPr txBox="1"/>
          <p:nvPr>
            <p:ph idx="1" type="body"/>
          </p:nvPr>
        </p:nvSpPr>
        <p:spPr>
          <a:xfrm>
            <a:off x="508250" y="1955975"/>
            <a:ext cx="2311200" cy="2411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SzPts val="1800"/>
              <a:buNone/>
            </a:pPr>
            <a:r>
              <a:rPr lang="en" sz="1600">
                <a:solidFill>
                  <a:srgbClr val="FFFFFF"/>
                </a:solidFill>
                <a:latin typeface="Montserrat"/>
                <a:ea typeface="Montserrat"/>
                <a:cs typeface="Montserrat"/>
                <a:sym typeface="Montserrat"/>
              </a:rPr>
              <a:t>It may look like</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an email from</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your bank, Paypal, Google, Amazon,</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or even your CEO. </a:t>
            </a:r>
            <a:endParaRPr sz="1600">
              <a:solidFill>
                <a:srgbClr val="FFFFFF"/>
              </a:solidFill>
              <a:latin typeface="Montserrat"/>
              <a:ea typeface="Montserrat"/>
              <a:cs typeface="Montserrat"/>
              <a:sym typeface="Montserrat"/>
            </a:endParaRPr>
          </a:p>
        </p:txBody>
      </p:sp>
      <p:pic>
        <p:nvPicPr>
          <p:cNvPr id="114" name="Google Shape;114;p18"/>
          <p:cNvPicPr preferRelativeResize="0"/>
          <p:nvPr/>
        </p:nvPicPr>
        <p:blipFill rotWithShape="1">
          <a:blip r:embed="rId4">
            <a:alphaModFix/>
          </a:blip>
          <a:srcRect b="6135" l="2880" r="7092" t="9225"/>
          <a:stretch/>
        </p:blipFill>
        <p:spPr>
          <a:xfrm>
            <a:off x="3132275" y="1676850"/>
            <a:ext cx="5463901" cy="2918825"/>
          </a:xfrm>
          <a:prstGeom prst="rect">
            <a:avLst/>
          </a:prstGeom>
          <a:noFill/>
          <a:ln>
            <a:noFill/>
          </a:ln>
        </p:spPr>
      </p:pic>
      <p:sp>
        <p:nvSpPr>
          <p:cNvPr id="115" name="Google Shape;115;p18">
            <a:hlinkClick r:id="rId5"/>
          </p:cNvPr>
          <p:cNvSpPr/>
          <p:nvPr/>
        </p:nvSpPr>
        <p:spPr>
          <a:xfrm>
            <a:off x="6292475" y="3868525"/>
            <a:ext cx="727200" cy="25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1" name="Google Shape;121;p19"/>
          <p:cNvSpPr txBox="1"/>
          <p:nvPr>
            <p:ph idx="1" type="body"/>
          </p:nvPr>
        </p:nvSpPr>
        <p:spPr>
          <a:xfrm>
            <a:off x="25" y="163475"/>
            <a:ext cx="9144000" cy="672000"/>
          </a:xfrm>
          <a:prstGeom prst="rect">
            <a:avLst/>
          </a:prstGeom>
          <a:noFill/>
          <a:ln>
            <a:noFill/>
          </a:ln>
        </p:spPr>
        <p:txBody>
          <a:bodyPr anchorCtr="0" anchor="ctr" bIns="91425" lIns="91425" spcFirstLastPara="1" rIns="91425" wrap="square" tIns="91425">
            <a:normAutofit fontScale="40000" lnSpcReduction="20000"/>
          </a:bodyPr>
          <a:lstStyle/>
          <a:p>
            <a:pPr indent="0" lvl="0" marL="0" marR="0" rtl="0" algn="ctr">
              <a:lnSpc>
                <a:spcPct val="115000"/>
              </a:lnSpc>
              <a:spcBef>
                <a:spcPts val="1800"/>
              </a:spcBef>
              <a:spcAft>
                <a:spcPts val="400"/>
              </a:spcAft>
              <a:buSzPct val="140625"/>
              <a:buNone/>
            </a:pPr>
            <a:r>
              <a:rPr b="1" lang="en" sz="3200">
                <a:solidFill>
                  <a:srgbClr val="F9FAFC"/>
                </a:solidFill>
                <a:latin typeface="Montserrat"/>
                <a:ea typeface="Montserrat"/>
                <a:cs typeface="Montserrat"/>
                <a:sym typeface="Montserrat"/>
              </a:rPr>
              <a:t>Spear Phishing Scams </a:t>
            </a:r>
            <a:endParaRPr b="1" sz="3200">
              <a:solidFill>
                <a:srgbClr val="F9FAFC"/>
              </a:solidFill>
              <a:latin typeface="Montserrat"/>
              <a:ea typeface="Montserrat"/>
              <a:cs typeface="Montserrat"/>
              <a:sym typeface="Montserrat"/>
            </a:endParaRPr>
          </a:p>
        </p:txBody>
      </p:sp>
      <p:pic>
        <p:nvPicPr>
          <p:cNvPr id="122" name="Google Shape;122;p19"/>
          <p:cNvPicPr preferRelativeResize="0"/>
          <p:nvPr/>
        </p:nvPicPr>
        <p:blipFill rotWithShape="1">
          <a:blip r:embed="rId4">
            <a:alphaModFix/>
          </a:blip>
          <a:srcRect b="0" l="0" r="0" t="0"/>
          <a:stretch/>
        </p:blipFill>
        <p:spPr>
          <a:xfrm>
            <a:off x="7774050" y="4827621"/>
            <a:ext cx="1217607" cy="163475"/>
          </a:xfrm>
          <a:prstGeom prst="rect">
            <a:avLst/>
          </a:prstGeom>
          <a:noFill/>
          <a:ln>
            <a:noFill/>
          </a:ln>
        </p:spPr>
      </p:pic>
      <p:pic>
        <p:nvPicPr>
          <p:cNvPr id="123" name="Google Shape;123;p19"/>
          <p:cNvPicPr preferRelativeResize="0"/>
          <p:nvPr/>
        </p:nvPicPr>
        <p:blipFill rotWithShape="1">
          <a:blip r:embed="rId4">
            <a:alphaModFix/>
          </a:blip>
          <a:srcRect b="0" l="0" r="0" t="0"/>
          <a:stretch/>
        </p:blipFill>
        <p:spPr>
          <a:xfrm>
            <a:off x="152450" y="152396"/>
            <a:ext cx="1217607" cy="163475"/>
          </a:xfrm>
          <a:prstGeom prst="rect">
            <a:avLst/>
          </a:prstGeom>
          <a:noFill/>
          <a:ln>
            <a:noFill/>
          </a:ln>
        </p:spPr>
      </p:pic>
      <p:sp>
        <p:nvSpPr>
          <p:cNvPr id="124" name="Google Shape;124;p19"/>
          <p:cNvSpPr txBox="1"/>
          <p:nvPr>
            <p:ph idx="1" type="body"/>
          </p:nvPr>
        </p:nvSpPr>
        <p:spPr>
          <a:xfrm>
            <a:off x="5989000" y="1180825"/>
            <a:ext cx="2877900" cy="3402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SzPts val="1800"/>
              <a:buNone/>
            </a:pPr>
            <a:r>
              <a:rPr lang="en" sz="1600">
                <a:solidFill>
                  <a:srgbClr val="F9FAFC"/>
                </a:solidFill>
                <a:latin typeface="Montserrat Medium"/>
                <a:ea typeface="Montserrat Medium"/>
                <a:cs typeface="Montserrat Medium"/>
                <a:sym typeface="Montserrat Medium"/>
              </a:rPr>
              <a:t>This is when they target you specifically. They have researched you, they know your family members, where you work, and who is your boss. The chances of fooling you are higher.</a:t>
            </a:r>
            <a:endParaRPr sz="1600">
              <a:solidFill>
                <a:srgbClr val="F9FAFC"/>
              </a:solidFill>
              <a:latin typeface="Montserrat Medium"/>
              <a:ea typeface="Montserrat Medium"/>
              <a:cs typeface="Montserrat Medium"/>
              <a:sym typeface="Montserrat Medium"/>
            </a:endParaRPr>
          </a:p>
        </p:txBody>
      </p:sp>
      <p:pic>
        <p:nvPicPr>
          <p:cNvPr id="125" name="Google Shape;125;p19"/>
          <p:cNvPicPr preferRelativeResize="0"/>
          <p:nvPr/>
        </p:nvPicPr>
        <p:blipFill rotWithShape="1">
          <a:blip r:embed="rId5">
            <a:alphaModFix/>
          </a:blip>
          <a:srcRect b="0" l="2428" r="26366" t="7952"/>
          <a:stretch/>
        </p:blipFill>
        <p:spPr>
          <a:xfrm>
            <a:off x="374265" y="1413950"/>
            <a:ext cx="4968150" cy="3065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p:nvPr/>
        </p:nvSpPr>
        <p:spPr>
          <a:xfrm>
            <a:off x="50" y="0"/>
            <a:ext cx="9144000" cy="5143500"/>
          </a:xfrm>
          <a:prstGeom prst="rect">
            <a:avLst/>
          </a:prstGeom>
          <a:solidFill>
            <a:srgbClr val="2D323E"/>
          </a:solidFill>
          <a:ln>
            <a:noFill/>
          </a:ln>
        </p:spPr>
        <p:txBody>
          <a:bodyPr anchorCtr="0" anchor="ctr" bIns="91425" lIns="91425" spcFirstLastPara="1" rIns="91425" wrap="square" tIns="91425">
            <a:noAutofit/>
          </a:bodyPr>
          <a:lstStyle/>
          <a:p>
            <a:pPr indent="0" lvl="0" marL="0" marR="0" rtl="0" algn="l">
              <a:lnSpc>
                <a:spcPct val="115000"/>
              </a:lnSpc>
              <a:spcBef>
                <a:spcPts val="1800"/>
              </a:spcBef>
              <a:spcAft>
                <a:spcPts val="400"/>
              </a:spcAft>
              <a:buClr>
                <a:schemeClr val="dk1"/>
              </a:buClr>
              <a:buSzPts val="1100"/>
              <a:buFont typeface="Arial"/>
              <a:buNone/>
            </a:pPr>
            <a:r>
              <a:t/>
            </a:r>
            <a:endParaRPr b="1" i="0" sz="4400" u="none" cap="none" strike="noStrike">
              <a:solidFill>
                <a:srgbClr val="FFFFFF"/>
              </a:solidFill>
              <a:latin typeface="Arial"/>
              <a:ea typeface="Arial"/>
              <a:cs typeface="Arial"/>
              <a:sym typeface="Arial"/>
            </a:endParaRPr>
          </a:p>
        </p:txBody>
      </p:sp>
      <p:sp>
        <p:nvSpPr>
          <p:cNvPr id="131" name="Google Shape;131;p20"/>
          <p:cNvSpPr txBox="1"/>
          <p:nvPr>
            <p:ph idx="1" type="body"/>
          </p:nvPr>
        </p:nvSpPr>
        <p:spPr>
          <a:xfrm>
            <a:off x="1873050" y="1524300"/>
            <a:ext cx="1974900" cy="800100"/>
          </a:xfrm>
          <a:prstGeom prst="rect">
            <a:avLst/>
          </a:prstGeom>
          <a:noFill/>
          <a:ln>
            <a:noFill/>
          </a:ln>
        </p:spPr>
        <p:txBody>
          <a:bodyPr anchorCtr="0" anchor="ctr" bIns="91425" lIns="91425" spcFirstLastPara="1" rIns="91425" wrap="square" tIns="91425">
            <a:normAutofit fontScale="55000" lnSpcReduction="20000"/>
          </a:bodyPr>
          <a:lstStyle/>
          <a:p>
            <a:pPr indent="0" lvl="0" marL="0" marR="0" rtl="0" algn="l">
              <a:lnSpc>
                <a:spcPct val="115000"/>
              </a:lnSpc>
              <a:spcBef>
                <a:spcPts val="1800"/>
              </a:spcBef>
              <a:spcAft>
                <a:spcPts val="400"/>
              </a:spcAft>
              <a:buSzPct val="81818"/>
              <a:buNone/>
            </a:pPr>
            <a:r>
              <a:rPr b="1" lang="en" sz="4000">
                <a:solidFill>
                  <a:srgbClr val="FFFFFF"/>
                </a:solidFill>
                <a:latin typeface="Montserrat"/>
                <a:ea typeface="Montserrat"/>
                <a:cs typeface="Montserrat"/>
                <a:sym typeface="Montserrat"/>
              </a:rPr>
              <a:t>Scams</a:t>
            </a:r>
            <a:endParaRPr b="1" sz="4000">
              <a:solidFill>
                <a:srgbClr val="FFFFFF"/>
              </a:solidFill>
              <a:latin typeface="Montserrat"/>
              <a:ea typeface="Montserrat"/>
              <a:cs typeface="Montserrat"/>
              <a:sym typeface="Montserrat"/>
            </a:endParaRPr>
          </a:p>
        </p:txBody>
      </p:sp>
      <p:pic>
        <p:nvPicPr>
          <p:cNvPr id="132" name="Google Shape;132;p20"/>
          <p:cNvPicPr preferRelativeResize="0"/>
          <p:nvPr/>
        </p:nvPicPr>
        <p:blipFill rotWithShape="1">
          <a:blip r:embed="rId3">
            <a:alphaModFix/>
          </a:blip>
          <a:srcRect b="0" l="0" r="0" t="0"/>
          <a:stretch/>
        </p:blipFill>
        <p:spPr>
          <a:xfrm>
            <a:off x="576400" y="1971971"/>
            <a:ext cx="1217607" cy="163475"/>
          </a:xfrm>
          <a:prstGeom prst="rect">
            <a:avLst/>
          </a:prstGeom>
          <a:noFill/>
          <a:ln>
            <a:noFill/>
          </a:ln>
        </p:spPr>
      </p:pic>
      <p:pic>
        <p:nvPicPr>
          <p:cNvPr id="133" name="Google Shape;133;p20"/>
          <p:cNvPicPr preferRelativeResize="0"/>
          <p:nvPr/>
        </p:nvPicPr>
        <p:blipFill rotWithShape="1">
          <a:blip r:embed="rId3">
            <a:alphaModFix/>
          </a:blip>
          <a:srcRect b="0" l="0" r="0" t="0"/>
          <a:stretch/>
        </p:blipFill>
        <p:spPr>
          <a:xfrm>
            <a:off x="703075" y="2148183"/>
            <a:ext cx="1217607" cy="163475"/>
          </a:xfrm>
          <a:prstGeom prst="rect">
            <a:avLst/>
          </a:prstGeom>
          <a:noFill/>
          <a:ln>
            <a:noFill/>
          </a:ln>
        </p:spPr>
      </p:pic>
      <p:pic>
        <p:nvPicPr>
          <p:cNvPr id="134" name="Google Shape;134;p20"/>
          <p:cNvPicPr preferRelativeResize="0"/>
          <p:nvPr/>
        </p:nvPicPr>
        <p:blipFill rotWithShape="1">
          <a:blip r:embed="rId4">
            <a:alphaModFix/>
          </a:blip>
          <a:srcRect b="0" l="0" r="0" t="0"/>
          <a:stretch/>
        </p:blipFill>
        <p:spPr>
          <a:xfrm>
            <a:off x="7629312" y="4161007"/>
            <a:ext cx="971775" cy="801525"/>
          </a:xfrm>
          <a:prstGeom prst="rect">
            <a:avLst/>
          </a:prstGeom>
          <a:noFill/>
          <a:ln>
            <a:noFill/>
          </a:ln>
        </p:spPr>
      </p:pic>
      <p:sp>
        <p:nvSpPr>
          <p:cNvPr id="135" name="Google Shape;135;p20"/>
          <p:cNvSpPr txBox="1"/>
          <p:nvPr>
            <p:ph idx="1" type="body"/>
          </p:nvPr>
        </p:nvSpPr>
        <p:spPr>
          <a:xfrm>
            <a:off x="462100" y="2564075"/>
            <a:ext cx="3807000" cy="2222100"/>
          </a:xfrm>
          <a:prstGeom prst="rect">
            <a:avLst/>
          </a:prstGeom>
          <a:noFill/>
          <a:ln>
            <a:noFill/>
          </a:ln>
        </p:spPr>
        <p:txBody>
          <a:bodyPr anchorCtr="0" anchor="ctr" bIns="91425" lIns="91425" spcFirstLastPara="1" rIns="91425" wrap="square" tIns="91425">
            <a:normAutofit/>
          </a:bodyPr>
          <a:lstStyle/>
          <a:p>
            <a:pPr indent="0" lvl="0" marL="0" marR="0" rtl="0" algn="l">
              <a:lnSpc>
                <a:spcPct val="115000"/>
              </a:lnSpc>
              <a:spcBef>
                <a:spcPts val="0"/>
              </a:spcBef>
              <a:spcAft>
                <a:spcPts val="0"/>
              </a:spcAft>
              <a:buSzPts val="1800"/>
              <a:buNone/>
            </a:pPr>
            <a:r>
              <a:rPr lang="en" sz="1600">
                <a:solidFill>
                  <a:srgbClr val="FFFFFF"/>
                </a:solidFill>
                <a:latin typeface="Montserrat"/>
                <a:ea typeface="Montserrat"/>
                <a:cs typeface="Montserrat"/>
                <a:sym typeface="Montserrat"/>
              </a:rPr>
              <a:t>These are text message phishing scams. Criminals know people respond to text and instant messages faster than email. </a:t>
            </a:r>
            <a:endParaRPr sz="1600">
              <a:solidFill>
                <a:srgbClr val="FFFFFF"/>
              </a:solidFill>
              <a:latin typeface="Montserrat"/>
              <a:ea typeface="Montserrat"/>
              <a:cs typeface="Montserrat"/>
              <a:sym typeface="Montserrat"/>
            </a:endParaRPr>
          </a:p>
        </p:txBody>
      </p:sp>
      <p:pic>
        <p:nvPicPr>
          <p:cNvPr id="136" name="Google Shape;136;p20"/>
          <p:cNvPicPr preferRelativeResize="0"/>
          <p:nvPr/>
        </p:nvPicPr>
        <p:blipFill rotWithShape="1">
          <a:blip r:embed="rId5">
            <a:alphaModFix/>
          </a:blip>
          <a:srcRect b="0" l="0" r="0" t="0"/>
          <a:stretch/>
        </p:blipFill>
        <p:spPr>
          <a:xfrm>
            <a:off x="5358550" y="353244"/>
            <a:ext cx="3066900" cy="4437019"/>
          </a:xfrm>
          <a:prstGeom prst="rect">
            <a:avLst/>
          </a:prstGeom>
          <a:noFill/>
          <a:ln>
            <a:noFill/>
          </a:ln>
        </p:spPr>
      </p:pic>
      <p:sp>
        <p:nvSpPr>
          <p:cNvPr id="137" name="Google Shape;137;p20"/>
          <p:cNvSpPr txBox="1"/>
          <p:nvPr/>
        </p:nvSpPr>
        <p:spPr>
          <a:xfrm>
            <a:off x="471625" y="904875"/>
            <a:ext cx="30669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chemeClr val="dk1"/>
              </a:buClr>
              <a:buSzPts val="1100"/>
              <a:buFont typeface="Arial"/>
              <a:buNone/>
            </a:pPr>
            <a:r>
              <a:rPr b="1" i="0" lang="en" sz="4000" u="none" cap="none" strike="noStrike">
                <a:solidFill>
                  <a:schemeClr val="lt1"/>
                </a:solidFill>
                <a:latin typeface="Montserrat"/>
                <a:ea typeface="Montserrat"/>
                <a:cs typeface="Montserrat"/>
                <a:sym typeface="Montserrat"/>
              </a:rPr>
              <a:t>Smishing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p:nvPr/>
        </p:nvSpPr>
        <p:spPr>
          <a:xfrm>
            <a:off x="0" y="0"/>
            <a:ext cx="9144000" cy="5143500"/>
          </a:xfrm>
          <a:prstGeom prst="rect">
            <a:avLst/>
          </a:prstGeom>
          <a:solidFill>
            <a:srgbClr val="2D32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FFFFFF"/>
              </a:solidFill>
              <a:latin typeface="Arial"/>
              <a:ea typeface="Arial"/>
              <a:cs typeface="Arial"/>
              <a:sym typeface="Arial"/>
            </a:endParaRPr>
          </a:p>
        </p:txBody>
      </p:sp>
      <p:sp>
        <p:nvSpPr>
          <p:cNvPr id="143" name="Google Shape;143;p21"/>
          <p:cNvSpPr txBox="1"/>
          <p:nvPr>
            <p:ph idx="1" type="body"/>
          </p:nvPr>
        </p:nvSpPr>
        <p:spPr>
          <a:xfrm>
            <a:off x="1090750" y="918925"/>
            <a:ext cx="2433600" cy="838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800"/>
              </a:spcBef>
              <a:spcAft>
                <a:spcPts val="400"/>
              </a:spcAft>
              <a:buSzPts val="1800"/>
              <a:buNone/>
            </a:pPr>
            <a:r>
              <a:rPr b="1" lang="en" sz="4000">
                <a:solidFill>
                  <a:srgbClr val="FFFFFF"/>
                </a:solidFill>
                <a:latin typeface="Montserrat"/>
                <a:ea typeface="Montserrat"/>
                <a:cs typeface="Montserrat"/>
                <a:sym typeface="Montserrat"/>
              </a:rPr>
              <a:t>Search </a:t>
            </a:r>
            <a:endParaRPr b="1" sz="4000">
              <a:solidFill>
                <a:srgbClr val="FFFFFF"/>
              </a:solidFill>
              <a:latin typeface="Montserrat"/>
              <a:ea typeface="Montserrat"/>
              <a:cs typeface="Montserrat"/>
              <a:sym typeface="Montserrat"/>
            </a:endParaRPr>
          </a:p>
        </p:txBody>
      </p:sp>
      <p:pic>
        <p:nvPicPr>
          <p:cNvPr id="144" name="Google Shape;144;p21"/>
          <p:cNvPicPr preferRelativeResize="0"/>
          <p:nvPr/>
        </p:nvPicPr>
        <p:blipFill rotWithShape="1">
          <a:blip r:embed="rId3">
            <a:alphaModFix/>
          </a:blip>
          <a:srcRect b="0" l="0" r="0" t="0"/>
          <a:stretch/>
        </p:blipFill>
        <p:spPr>
          <a:xfrm>
            <a:off x="7590574" y="164582"/>
            <a:ext cx="971775" cy="801524"/>
          </a:xfrm>
          <a:prstGeom prst="rect">
            <a:avLst/>
          </a:prstGeom>
          <a:noFill/>
          <a:ln>
            <a:noFill/>
          </a:ln>
        </p:spPr>
      </p:pic>
      <p:sp>
        <p:nvSpPr>
          <p:cNvPr id="145" name="Google Shape;145;p21"/>
          <p:cNvSpPr txBox="1"/>
          <p:nvPr>
            <p:ph idx="1" type="body"/>
          </p:nvPr>
        </p:nvSpPr>
        <p:spPr>
          <a:xfrm>
            <a:off x="395425" y="2337775"/>
            <a:ext cx="3462300" cy="2517300"/>
          </a:xfrm>
          <a:prstGeom prst="rect">
            <a:avLst/>
          </a:prstGeom>
          <a:noFill/>
          <a:ln>
            <a:noFill/>
          </a:ln>
        </p:spPr>
        <p:txBody>
          <a:bodyPr anchorCtr="0" anchor="ctr" bIns="91425" lIns="91425" spcFirstLastPara="1" rIns="91425" wrap="square" tIns="91425">
            <a:normAutofit lnSpcReduction="10000"/>
          </a:bodyPr>
          <a:lstStyle/>
          <a:p>
            <a:pPr indent="0" lvl="0" marL="0" marR="0" rtl="0" algn="l">
              <a:lnSpc>
                <a:spcPct val="115000"/>
              </a:lnSpc>
              <a:spcBef>
                <a:spcPts val="0"/>
              </a:spcBef>
              <a:spcAft>
                <a:spcPts val="0"/>
              </a:spcAft>
              <a:buSzPts val="1800"/>
              <a:buNone/>
            </a:pPr>
            <a:r>
              <a:rPr lang="en" sz="1600">
                <a:solidFill>
                  <a:srgbClr val="FFFFFF"/>
                </a:solidFill>
                <a:latin typeface="Montserrat"/>
                <a:ea typeface="Montserrat"/>
                <a:cs typeface="Montserrat"/>
                <a:sym typeface="Montserrat"/>
              </a:rPr>
              <a:t>You may be surprised, but some</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of the top search results in Google are phishing links. </a:t>
            </a:r>
            <a:endParaRPr sz="1600">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SzPts val="1800"/>
              <a:buNone/>
            </a:pPr>
            <a:r>
              <a:rPr lang="en" sz="1600">
                <a:solidFill>
                  <a:srgbClr val="FFFFFF"/>
                </a:solidFill>
                <a:latin typeface="Montserrat"/>
                <a:ea typeface="Montserrat"/>
                <a:cs typeface="Montserrat"/>
                <a:sym typeface="Montserrat"/>
              </a:rPr>
              <a:t> </a:t>
            </a:r>
            <a:endParaRPr sz="1600">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SzPts val="1800"/>
              <a:buNone/>
            </a:pPr>
            <a:r>
              <a:rPr lang="en" sz="1600">
                <a:solidFill>
                  <a:srgbClr val="FFFFFF"/>
                </a:solidFill>
                <a:latin typeface="Montserrat"/>
                <a:ea typeface="Montserrat"/>
                <a:cs typeface="Montserrat"/>
                <a:sym typeface="Montserrat"/>
              </a:rPr>
              <a:t>Scammers also invest in search engine optimization and work</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hard to rank their scam sites</a:t>
            </a:r>
            <a:br>
              <a:rPr lang="en" sz="1600">
                <a:solidFill>
                  <a:srgbClr val="FFFFFF"/>
                </a:solidFill>
                <a:latin typeface="Montserrat"/>
                <a:ea typeface="Montserrat"/>
                <a:cs typeface="Montserrat"/>
                <a:sym typeface="Montserrat"/>
              </a:rPr>
            </a:br>
            <a:r>
              <a:rPr lang="en" sz="1600">
                <a:solidFill>
                  <a:srgbClr val="FFFFFF"/>
                </a:solidFill>
                <a:latin typeface="Montserrat"/>
                <a:ea typeface="Montserrat"/>
                <a:cs typeface="Montserrat"/>
                <a:sym typeface="Montserrat"/>
              </a:rPr>
              <a:t>in the top search results. </a:t>
            </a:r>
            <a:endParaRPr sz="1600">
              <a:solidFill>
                <a:srgbClr val="FFFFFF"/>
              </a:solidFill>
              <a:latin typeface="Montserrat"/>
              <a:ea typeface="Montserrat"/>
              <a:cs typeface="Montserrat"/>
              <a:sym typeface="Montserrat"/>
            </a:endParaRPr>
          </a:p>
        </p:txBody>
      </p:sp>
      <p:sp>
        <p:nvSpPr>
          <p:cNvPr id="146" name="Google Shape;146;p21"/>
          <p:cNvSpPr txBox="1"/>
          <p:nvPr>
            <p:ph idx="1" type="body"/>
          </p:nvPr>
        </p:nvSpPr>
        <p:spPr>
          <a:xfrm>
            <a:off x="1616025" y="1480725"/>
            <a:ext cx="2098800" cy="838200"/>
          </a:xfrm>
          <a:prstGeom prst="rect">
            <a:avLst/>
          </a:prstGeom>
          <a:noFill/>
          <a:ln>
            <a:noFill/>
          </a:ln>
        </p:spPr>
        <p:txBody>
          <a:bodyPr anchorCtr="0" anchor="ctr" bIns="91425" lIns="91425" spcFirstLastPara="1" rIns="91425" wrap="square" tIns="91425">
            <a:normAutofit fontScale="62500" lnSpcReduction="20000"/>
          </a:bodyPr>
          <a:lstStyle/>
          <a:p>
            <a:pPr indent="0" lvl="0" marL="0" marR="0" rtl="0" algn="l">
              <a:lnSpc>
                <a:spcPct val="115000"/>
              </a:lnSpc>
              <a:spcBef>
                <a:spcPts val="1800"/>
              </a:spcBef>
              <a:spcAft>
                <a:spcPts val="400"/>
              </a:spcAft>
              <a:buSzPct val="72000"/>
              <a:buNone/>
            </a:pPr>
            <a:r>
              <a:rPr b="1" lang="en" sz="4000">
                <a:solidFill>
                  <a:srgbClr val="FFFFFF"/>
                </a:solidFill>
                <a:latin typeface="Montserrat"/>
                <a:ea typeface="Montserrat"/>
                <a:cs typeface="Montserrat"/>
                <a:sym typeface="Montserrat"/>
              </a:rPr>
              <a:t>Scams </a:t>
            </a:r>
            <a:endParaRPr b="1" sz="4000">
              <a:solidFill>
                <a:srgbClr val="FFFFFF"/>
              </a:solidFill>
              <a:latin typeface="Montserrat"/>
              <a:ea typeface="Montserrat"/>
              <a:cs typeface="Montserrat"/>
              <a:sym typeface="Montserrat"/>
            </a:endParaRPr>
          </a:p>
        </p:txBody>
      </p:sp>
      <p:sp>
        <p:nvSpPr>
          <p:cNvPr id="147" name="Google Shape;147;p21"/>
          <p:cNvSpPr txBox="1"/>
          <p:nvPr/>
        </p:nvSpPr>
        <p:spPr>
          <a:xfrm>
            <a:off x="547825" y="366275"/>
            <a:ext cx="20988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chemeClr val="dk1"/>
              </a:buClr>
              <a:buSzPts val="1100"/>
              <a:buFont typeface="Arial"/>
              <a:buNone/>
            </a:pPr>
            <a:r>
              <a:rPr b="1" i="0" lang="en" sz="4000" u="none" cap="none" strike="noStrike">
                <a:solidFill>
                  <a:schemeClr val="lt1"/>
                </a:solidFill>
                <a:latin typeface="Montserrat"/>
                <a:ea typeface="Montserrat"/>
                <a:cs typeface="Montserrat"/>
                <a:sym typeface="Montserrat"/>
              </a:rPr>
              <a:t>Google</a:t>
            </a:r>
            <a:endParaRPr b="0" i="0" sz="1400" u="none" cap="none" strike="noStrike">
              <a:solidFill>
                <a:srgbClr val="000000"/>
              </a:solidFill>
              <a:latin typeface="Arial"/>
              <a:ea typeface="Arial"/>
              <a:cs typeface="Arial"/>
              <a:sym typeface="Arial"/>
            </a:endParaRPr>
          </a:p>
        </p:txBody>
      </p:sp>
      <p:grpSp>
        <p:nvGrpSpPr>
          <p:cNvPr id="148" name="Google Shape;148;p21"/>
          <p:cNvGrpSpPr/>
          <p:nvPr/>
        </p:nvGrpSpPr>
        <p:grpSpPr>
          <a:xfrm>
            <a:off x="4314154" y="1884897"/>
            <a:ext cx="1674500" cy="869700"/>
            <a:chOff x="4733017" y="2051622"/>
            <a:chExt cx="1674500" cy="869700"/>
          </a:xfrm>
        </p:grpSpPr>
        <p:pic>
          <p:nvPicPr>
            <p:cNvPr id="149" name="Google Shape;149;p21"/>
            <p:cNvPicPr preferRelativeResize="0"/>
            <p:nvPr/>
          </p:nvPicPr>
          <p:blipFill rotWithShape="1">
            <a:blip r:embed="rId4">
              <a:alphaModFix/>
            </a:blip>
            <a:srcRect b="0" l="0" r="0" t="0"/>
            <a:stretch/>
          </p:blipFill>
          <p:spPr>
            <a:xfrm>
              <a:off x="4733017" y="2116868"/>
              <a:ext cx="202055" cy="202048"/>
            </a:xfrm>
            <a:prstGeom prst="rect">
              <a:avLst/>
            </a:prstGeom>
            <a:noFill/>
            <a:ln>
              <a:noFill/>
            </a:ln>
          </p:spPr>
        </p:pic>
        <p:sp>
          <p:nvSpPr>
            <p:cNvPr id="150" name="Google Shape;150;p21"/>
            <p:cNvSpPr txBox="1"/>
            <p:nvPr/>
          </p:nvSpPr>
          <p:spPr>
            <a:xfrm>
              <a:off x="4948617" y="2051622"/>
              <a:ext cx="1458900" cy="869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en" sz="1000" u="none" cap="none" strike="noStrike">
                  <a:solidFill>
                    <a:srgbClr val="F9FAFC"/>
                  </a:solidFill>
                  <a:latin typeface="Montserrat"/>
                  <a:ea typeface="Montserrat"/>
                  <a:cs typeface="Montserrat"/>
                  <a:sym typeface="Montserrat"/>
                </a:rPr>
                <a:t>Search Result Shows Brand</a:t>
              </a:r>
              <a:endParaRPr b="1" i="0" sz="1000" u="none" cap="none" strike="noStrike">
                <a:solidFill>
                  <a:srgbClr val="F9FAFC"/>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F9FAFC"/>
                  </a:solidFill>
                  <a:latin typeface="Montserrat"/>
                  <a:ea typeface="Montserrat"/>
                  <a:cs typeface="Montserrat"/>
                  <a:sym typeface="Montserrat"/>
                </a:rPr>
                <a:t>Title displays correct brand name</a:t>
              </a:r>
              <a:endParaRPr b="0" i="0" sz="1400" u="none" cap="none" strike="noStrike">
                <a:solidFill>
                  <a:srgbClr val="F9FAFC"/>
                </a:solidFill>
                <a:latin typeface="Arial"/>
                <a:ea typeface="Arial"/>
                <a:cs typeface="Arial"/>
                <a:sym typeface="Arial"/>
              </a:endParaRPr>
            </a:p>
          </p:txBody>
        </p:sp>
      </p:grpSp>
      <p:grpSp>
        <p:nvGrpSpPr>
          <p:cNvPr id="151" name="Google Shape;151;p21"/>
          <p:cNvGrpSpPr/>
          <p:nvPr/>
        </p:nvGrpSpPr>
        <p:grpSpPr>
          <a:xfrm>
            <a:off x="4314164" y="2817400"/>
            <a:ext cx="1772449" cy="869700"/>
            <a:chOff x="4731677" y="2973275"/>
            <a:chExt cx="1772449" cy="869700"/>
          </a:xfrm>
        </p:grpSpPr>
        <p:pic>
          <p:nvPicPr>
            <p:cNvPr id="152" name="Google Shape;152;p21"/>
            <p:cNvPicPr preferRelativeResize="0"/>
            <p:nvPr/>
          </p:nvPicPr>
          <p:blipFill rotWithShape="1">
            <a:blip r:embed="rId5">
              <a:alphaModFix/>
            </a:blip>
            <a:srcRect b="0" l="0" r="0" t="0"/>
            <a:stretch/>
          </p:blipFill>
          <p:spPr>
            <a:xfrm>
              <a:off x="4731677" y="3041377"/>
              <a:ext cx="204750" cy="202048"/>
            </a:xfrm>
            <a:prstGeom prst="rect">
              <a:avLst/>
            </a:prstGeom>
            <a:noFill/>
            <a:ln>
              <a:noFill/>
            </a:ln>
          </p:spPr>
        </p:pic>
        <p:sp>
          <p:nvSpPr>
            <p:cNvPr id="153" name="Google Shape;153;p21"/>
            <p:cNvSpPr txBox="1"/>
            <p:nvPr/>
          </p:nvSpPr>
          <p:spPr>
            <a:xfrm>
              <a:off x="4948626" y="2973275"/>
              <a:ext cx="1555500" cy="869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F9FAFC"/>
                  </a:solidFill>
                  <a:latin typeface="Montserrat"/>
                  <a:ea typeface="Montserrat"/>
                  <a:cs typeface="Montserrat"/>
                  <a:sym typeface="Montserrat"/>
                </a:rPr>
                <a:t>URL Mismatch</a:t>
              </a:r>
              <a:endParaRPr b="1" i="0" sz="1000" u="none" cap="none" strike="noStrike">
                <a:solidFill>
                  <a:srgbClr val="F9FAFC"/>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F9FAFC"/>
                  </a:solidFill>
                  <a:latin typeface="Montserrat"/>
                  <a:ea typeface="Montserrat"/>
                  <a:cs typeface="Montserrat"/>
                  <a:sym typeface="Montserrat"/>
                </a:rPr>
                <a:t>Title says Venmo but URL is a generic </a:t>
              </a:r>
              <a:r>
                <a:rPr b="0" i="0" lang="en" sz="1000" u="sng" cap="none" strike="noStrike">
                  <a:solidFill>
                    <a:srgbClr val="F9FAFC"/>
                  </a:solidFill>
                  <a:latin typeface="Montserrat"/>
                  <a:ea typeface="Montserrat"/>
                  <a:cs typeface="Montserrat"/>
                  <a:sym typeface="Montserrat"/>
                </a:rPr>
                <a:t>sites.google.com</a:t>
              </a:r>
              <a:endParaRPr b="0" i="0" sz="1400" u="sng" cap="none" strike="noStrike">
                <a:solidFill>
                  <a:srgbClr val="F9FAFC"/>
                </a:solidFill>
                <a:latin typeface="Arial"/>
                <a:ea typeface="Arial"/>
                <a:cs typeface="Arial"/>
                <a:sym typeface="Arial"/>
              </a:endParaRPr>
            </a:p>
          </p:txBody>
        </p:sp>
      </p:grpSp>
      <p:grpSp>
        <p:nvGrpSpPr>
          <p:cNvPr id="154" name="Google Shape;154;p21"/>
          <p:cNvGrpSpPr/>
          <p:nvPr/>
        </p:nvGrpSpPr>
        <p:grpSpPr>
          <a:xfrm>
            <a:off x="4314165" y="3732164"/>
            <a:ext cx="1904836" cy="1046700"/>
            <a:chOff x="4682703" y="3417164"/>
            <a:chExt cx="1904836" cy="1046700"/>
          </a:xfrm>
        </p:grpSpPr>
        <p:pic>
          <p:nvPicPr>
            <p:cNvPr id="155" name="Google Shape;155;p21"/>
            <p:cNvPicPr preferRelativeResize="0"/>
            <p:nvPr/>
          </p:nvPicPr>
          <p:blipFill rotWithShape="1">
            <a:blip r:embed="rId6">
              <a:alphaModFix/>
            </a:blip>
            <a:srcRect b="0" l="0" r="0" t="0"/>
            <a:stretch/>
          </p:blipFill>
          <p:spPr>
            <a:xfrm>
              <a:off x="4682703" y="3473247"/>
              <a:ext cx="204750" cy="202048"/>
            </a:xfrm>
            <a:prstGeom prst="rect">
              <a:avLst/>
            </a:prstGeom>
            <a:noFill/>
            <a:ln>
              <a:noFill/>
            </a:ln>
          </p:spPr>
        </p:pic>
        <p:sp>
          <p:nvSpPr>
            <p:cNvPr id="156" name="Google Shape;156;p21"/>
            <p:cNvSpPr txBox="1"/>
            <p:nvPr/>
          </p:nvSpPr>
          <p:spPr>
            <a:xfrm>
              <a:off x="4912939" y="3417164"/>
              <a:ext cx="16746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en" sz="1000" u="none" cap="none" strike="noStrike">
                  <a:solidFill>
                    <a:srgbClr val="F9FAFC"/>
                  </a:solidFill>
                  <a:latin typeface="Montserrat"/>
                  <a:ea typeface="Montserrat"/>
                  <a:cs typeface="Montserrat"/>
                  <a:sym typeface="Montserrat"/>
                </a:rPr>
                <a:t>2nd Result for Organic Search</a:t>
              </a:r>
              <a:endParaRPr b="1" i="0" sz="1000" u="none" cap="none" strike="noStrike">
                <a:solidFill>
                  <a:srgbClr val="F9FAFC"/>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F9FAFC"/>
                  </a:solidFill>
                  <a:latin typeface="Montserrat"/>
                  <a:ea typeface="Montserrat"/>
                  <a:cs typeface="Montserrat"/>
                  <a:sym typeface="Montserrat"/>
                </a:rPr>
                <a:t>Even top search results can be manipulated for fake sites</a:t>
              </a:r>
              <a:endParaRPr b="0" i="0" sz="1400" u="none" cap="none" strike="noStrike">
                <a:solidFill>
                  <a:srgbClr val="000000"/>
                </a:solidFill>
                <a:latin typeface="Arial"/>
                <a:ea typeface="Arial"/>
                <a:cs typeface="Arial"/>
                <a:sym typeface="Arial"/>
              </a:endParaRPr>
            </a:p>
          </p:txBody>
        </p:sp>
      </p:grpSp>
      <p:pic>
        <p:nvPicPr>
          <p:cNvPr id="157" name="Google Shape;157;p21"/>
          <p:cNvPicPr preferRelativeResize="0"/>
          <p:nvPr/>
        </p:nvPicPr>
        <p:blipFill rotWithShape="1">
          <a:blip r:embed="rId7">
            <a:alphaModFix/>
          </a:blip>
          <a:srcRect b="0" l="0" r="0" t="0"/>
          <a:stretch/>
        </p:blipFill>
        <p:spPr>
          <a:xfrm>
            <a:off x="5951908" y="0"/>
            <a:ext cx="3192085"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